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457" r:id="rId2"/>
    <p:sldId id="257" r:id="rId3"/>
    <p:sldId id="258" r:id="rId4"/>
    <p:sldId id="259" r:id="rId5"/>
    <p:sldId id="462" r:id="rId6"/>
    <p:sldId id="344" r:id="rId7"/>
    <p:sldId id="381" r:id="rId8"/>
    <p:sldId id="464" r:id="rId9"/>
    <p:sldId id="267" r:id="rId10"/>
    <p:sldId id="384" r:id="rId11"/>
    <p:sldId id="465" r:id="rId12"/>
    <p:sldId id="323" r:id="rId13"/>
    <p:sldId id="387" r:id="rId14"/>
    <p:sldId id="466" r:id="rId15"/>
    <p:sldId id="349" r:id="rId16"/>
    <p:sldId id="467" r:id="rId17"/>
    <p:sldId id="468" r:id="rId18"/>
    <p:sldId id="353" r:id="rId19"/>
    <p:sldId id="469" r:id="rId20"/>
    <p:sldId id="470" r:id="rId21"/>
    <p:sldId id="458" r:id="rId22"/>
    <p:sldId id="471" r:id="rId23"/>
    <p:sldId id="472" r:id="rId24"/>
    <p:sldId id="361" r:id="rId25"/>
    <p:sldId id="473" r:id="rId26"/>
    <p:sldId id="474" r:id="rId27"/>
    <p:sldId id="365" r:id="rId28"/>
    <p:sldId id="475" r:id="rId29"/>
    <p:sldId id="476" r:id="rId30"/>
    <p:sldId id="372" r:id="rId31"/>
    <p:sldId id="477" r:id="rId32"/>
    <p:sldId id="478" r:id="rId33"/>
    <p:sldId id="376" r:id="rId34"/>
    <p:sldId id="479" r:id="rId35"/>
    <p:sldId id="480" r:id="rId36"/>
    <p:sldId id="390" r:id="rId37"/>
    <p:sldId id="481" r:id="rId38"/>
    <p:sldId id="482" r:id="rId39"/>
    <p:sldId id="392" r:id="rId40"/>
    <p:sldId id="483" r:id="rId41"/>
    <p:sldId id="484" r:id="rId42"/>
    <p:sldId id="445" r:id="rId43"/>
    <p:sldId id="485" r:id="rId44"/>
    <p:sldId id="486" r:id="rId45"/>
    <p:sldId id="393" r:id="rId46"/>
    <p:sldId id="487" r:id="rId47"/>
    <p:sldId id="488" r:id="rId48"/>
    <p:sldId id="397" r:id="rId49"/>
    <p:sldId id="489" r:id="rId50"/>
    <p:sldId id="490" r:id="rId51"/>
    <p:sldId id="314" r:id="rId52"/>
  </p:sldIdLst>
  <p:sldSz cx="9144000" cy="6858000" type="screen4x3"/>
  <p:notesSz cx="6858000" cy="9144000"/>
  <p:embeddedFontLst>
    <p:embeddedFont>
      <p:font typeface="Open Sans" charset="0"/>
      <p:regular r:id="rId55"/>
      <p:bold r:id="rId56"/>
      <p:italic r:id="rId57"/>
      <p:boldItalic r:id="rId58"/>
    </p:embeddedFont>
    <p:embeddedFont>
      <p:font typeface="Open Sans ExtraBold" charset="0"/>
      <p:bold r:id="rId59"/>
      <p:boldItalic r:id="rId60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00"/>
    <a:srgbClr val="FFCC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2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283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BBCCCAA-7FF0-4CB0-A922-19F40FEEDF1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453553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29DC01-6E0E-4E29-8912-F46BDC56135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2476088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557B85-D321-425C-9226-7E17D1B2CBC8}" type="slidenum">
              <a:rPr lang="cs-CZ"/>
              <a:pPr/>
              <a:t>2</a:t>
            </a:fld>
            <a:endParaRPr lang="cs-CZ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591862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EDDFC5-7993-461E-B0C6-043062D0F3C5}" type="slidenum">
              <a:rPr lang="cs-CZ"/>
              <a:pPr/>
              <a:t>11</a:t>
            </a:fld>
            <a:endParaRPr lang="cs-CZ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442719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413B8D-B2AC-4F52-9316-F1D3262E43D7}" type="slidenum">
              <a:rPr lang="cs-CZ"/>
              <a:pPr/>
              <a:t>12</a:t>
            </a:fld>
            <a:endParaRPr lang="cs-CZ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604011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EDDFC5-7993-461E-B0C6-043062D0F3C5}" type="slidenum">
              <a:rPr lang="cs-CZ"/>
              <a:pPr/>
              <a:t>13</a:t>
            </a:fld>
            <a:endParaRPr lang="cs-CZ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015017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EDDFC5-7993-461E-B0C6-043062D0F3C5}" type="slidenum">
              <a:rPr lang="cs-CZ"/>
              <a:pPr/>
              <a:t>14</a:t>
            </a:fld>
            <a:endParaRPr lang="cs-CZ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257746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413B8D-B2AC-4F52-9316-F1D3262E43D7}" type="slidenum">
              <a:rPr lang="cs-CZ"/>
              <a:pPr/>
              <a:t>15</a:t>
            </a:fld>
            <a:endParaRPr lang="cs-CZ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738053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EDDFC5-7993-461E-B0C6-043062D0F3C5}" type="slidenum">
              <a:rPr lang="cs-CZ"/>
              <a:pPr/>
              <a:t>16</a:t>
            </a:fld>
            <a:endParaRPr lang="cs-CZ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133751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EDDFC5-7993-461E-B0C6-043062D0F3C5}" type="slidenum">
              <a:rPr lang="cs-CZ"/>
              <a:pPr/>
              <a:t>17</a:t>
            </a:fld>
            <a:endParaRPr lang="cs-CZ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1309987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604A95-584A-4B0B-85EC-8EC5ADADBF2E}" type="slidenum">
              <a:rPr lang="cs-CZ"/>
              <a:pPr/>
              <a:t>18</a:t>
            </a:fld>
            <a:endParaRPr lang="cs-CZ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9294580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EDDFC5-7993-461E-B0C6-043062D0F3C5}" type="slidenum">
              <a:rPr lang="cs-CZ"/>
              <a:pPr/>
              <a:t>19</a:t>
            </a:fld>
            <a:endParaRPr lang="cs-CZ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7021467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EDDFC5-7993-461E-B0C6-043062D0F3C5}" type="slidenum">
              <a:rPr lang="cs-CZ"/>
              <a:pPr/>
              <a:t>20</a:t>
            </a:fld>
            <a:endParaRPr lang="cs-CZ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830292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604A95-584A-4B0B-85EC-8EC5ADADBF2E}" type="slidenum">
              <a:rPr lang="cs-CZ"/>
              <a:pPr/>
              <a:t>3</a:t>
            </a:fld>
            <a:endParaRPr lang="cs-CZ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1369489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604A95-584A-4B0B-85EC-8EC5ADADBF2E}" type="slidenum">
              <a:rPr lang="cs-CZ"/>
              <a:pPr/>
              <a:t>21</a:t>
            </a:fld>
            <a:endParaRPr lang="cs-CZ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7272671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EDDFC5-7993-461E-B0C6-043062D0F3C5}" type="slidenum">
              <a:rPr lang="cs-CZ"/>
              <a:pPr/>
              <a:t>22</a:t>
            </a:fld>
            <a:endParaRPr lang="cs-CZ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8237351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EDDFC5-7993-461E-B0C6-043062D0F3C5}" type="slidenum">
              <a:rPr lang="cs-CZ"/>
              <a:pPr/>
              <a:t>23</a:t>
            </a:fld>
            <a:endParaRPr lang="cs-CZ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5110734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604A95-584A-4B0B-85EC-8EC5ADADBF2E}" type="slidenum">
              <a:rPr lang="cs-CZ"/>
              <a:pPr/>
              <a:t>24</a:t>
            </a:fld>
            <a:endParaRPr lang="cs-CZ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7430393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EDDFC5-7993-461E-B0C6-043062D0F3C5}" type="slidenum">
              <a:rPr lang="cs-CZ"/>
              <a:pPr/>
              <a:t>25</a:t>
            </a:fld>
            <a:endParaRPr lang="cs-CZ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3030918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EDDFC5-7993-461E-B0C6-043062D0F3C5}" type="slidenum">
              <a:rPr lang="cs-CZ"/>
              <a:pPr/>
              <a:t>26</a:t>
            </a:fld>
            <a:endParaRPr lang="cs-CZ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0106742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604A95-584A-4B0B-85EC-8EC5ADADBF2E}" type="slidenum">
              <a:rPr lang="cs-CZ"/>
              <a:pPr/>
              <a:t>27</a:t>
            </a:fld>
            <a:endParaRPr lang="cs-CZ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4431869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EDDFC5-7993-461E-B0C6-043062D0F3C5}" type="slidenum">
              <a:rPr lang="cs-CZ"/>
              <a:pPr/>
              <a:t>28</a:t>
            </a:fld>
            <a:endParaRPr lang="cs-CZ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522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EDDFC5-7993-461E-B0C6-043062D0F3C5}" type="slidenum">
              <a:rPr lang="cs-CZ"/>
              <a:pPr/>
              <a:t>29</a:t>
            </a:fld>
            <a:endParaRPr lang="cs-CZ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9348207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604A95-584A-4B0B-85EC-8EC5ADADBF2E}" type="slidenum">
              <a:rPr lang="cs-CZ"/>
              <a:pPr/>
              <a:t>30</a:t>
            </a:fld>
            <a:endParaRPr lang="cs-CZ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342995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EDDFC5-7993-461E-B0C6-043062D0F3C5}" type="slidenum">
              <a:rPr lang="cs-CZ"/>
              <a:pPr/>
              <a:t>4</a:t>
            </a:fld>
            <a:endParaRPr lang="cs-CZ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8307782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EDDFC5-7993-461E-B0C6-043062D0F3C5}" type="slidenum">
              <a:rPr lang="cs-CZ"/>
              <a:pPr/>
              <a:t>31</a:t>
            </a:fld>
            <a:endParaRPr lang="cs-CZ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8541753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EDDFC5-7993-461E-B0C6-043062D0F3C5}" type="slidenum">
              <a:rPr lang="cs-CZ"/>
              <a:pPr/>
              <a:t>32</a:t>
            </a:fld>
            <a:endParaRPr lang="cs-CZ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0206336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604A95-584A-4B0B-85EC-8EC5ADADBF2E}" type="slidenum">
              <a:rPr lang="cs-CZ"/>
              <a:pPr/>
              <a:t>33</a:t>
            </a:fld>
            <a:endParaRPr lang="cs-CZ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7178993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EDDFC5-7993-461E-B0C6-043062D0F3C5}" type="slidenum">
              <a:rPr lang="cs-CZ"/>
              <a:pPr/>
              <a:t>34</a:t>
            </a:fld>
            <a:endParaRPr lang="cs-CZ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8967879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EDDFC5-7993-461E-B0C6-043062D0F3C5}" type="slidenum">
              <a:rPr lang="cs-CZ"/>
              <a:pPr/>
              <a:t>35</a:t>
            </a:fld>
            <a:endParaRPr lang="cs-CZ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4835586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604A95-584A-4B0B-85EC-8EC5ADADBF2E}" type="slidenum">
              <a:rPr lang="cs-CZ"/>
              <a:pPr/>
              <a:t>36</a:t>
            </a:fld>
            <a:endParaRPr lang="cs-CZ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2068811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EDDFC5-7993-461E-B0C6-043062D0F3C5}" type="slidenum">
              <a:rPr lang="cs-CZ"/>
              <a:pPr/>
              <a:t>37</a:t>
            </a:fld>
            <a:endParaRPr lang="cs-CZ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1831403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EDDFC5-7993-461E-B0C6-043062D0F3C5}" type="slidenum">
              <a:rPr lang="cs-CZ"/>
              <a:pPr/>
              <a:t>38</a:t>
            </a:fld>
            <a:endParaRPr lang="cs-CZ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054311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604A95-584A-4B0B-85EC-8EC5ADADBF2E}" type="slidenum">
              <a:rPr lang="cs-CZ"/>
              <a:pPr/>
              <a:t>39</a:t>
            </a:fld>
            <a:endParaRPr lang="cs-CZ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1745551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EDDFC5-7993-461E-B0C6-043062D0F3C5}" type="slidenum">
              <a:rPr lang="cs-CZ"/>
              <a:pPr/>
              <a:t>40</a:t>
            </a:fld>
            <a:endParaRPr lang="cs-CZ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593420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EDDFC5-7993-461E-B0C6-043062D0F3C5}" type="slidenum">
              <a:rPr lang="cs-CZ"/>
              <a:pPr/>
              <a:t>5</a:t>
            </a:fld>
            <a:endParaRPr lang="cs-CZ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7850884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EDDFC5-7993-461E-B0C6-043062D0F3C5}" type="slidenum">
              <a:rPr lang="cs-CZ"/>
              <a:pPr/>
              <a:t>41</a:t>
            </a:fld>
            <a:endParaRPr lang="cs-CZ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1567918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604A95-584A-4B0B-85EC-8EC5ADADBF2E}" type="slidenum">
              <a:rPr lang="cs-CZ"/>
              <a:pPr/>
              <a:t>42</a:t>
            </a:fld>
            <a:endParaRPr lang="cs-CZ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1261940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EDDFC5-7993-461E-B0C6-043062D0F3C5}" type="slidenum">
              <a:rPr lang="cs-CZ"/>
              <a:pPr/>
              <a:t>43</a:t>
            </a:fld>
            <a:endParaRPr lang="cs-CZ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0675097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EDDFC5-7993-461E-B0C6-043062D0F3C5}" type="slidenum">
              <a:rPr lang="cs-CZ"/>
              <a:pPr/>
              <a:t>44</a:t>
            </a:fld>
            <a:endParaRPr lang="cs-CZ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38326035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604A95-584A-4B0B-85EC-8EC5ADADBF2E}" type="slidenum">
              <a:rPr lang="cs-CZ"/>
              <a:pPr/>
              <a:t>45</a:t>
            </a:fld>
            <a:endParaRPr lang="cs-CZ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33769628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EDDFC5-7993-461E-B0C6-043062D0F3C5}" type="slidenum">
              <a:rPr lang="cs-CZ"/>
              <a:pPr/>
              <a:t>46</a:t>
            </a:fld>
            <a:endParaRPr lang="cs-CZ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52596904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EDDFC5-7993-461E-B0C6-043062D0F3C5}" type="slidenum">
              <a:rPr lang="cs-CZ"/>
              <a:pPr/>
              <a:t>47</a:t>
            </a:fld>
            <a:endParaRPr lang="cs-CZ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97518228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604A95-584A-4B0B-85EC-8EC5ADADBF2E}" type="slidenum">
              <a:rPr lang="cs-CZ"/>
              <a:pPr/>
              <a:t>48</a:t>
            </a:fld>
            <a:endParaRPr lang="cs-CZ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27199328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EDDFC5-7993-461E-B0C6-043062D0F3C5}" type="slidenum">
              <a:rPr lang="cs-CZ"/>
              <a:pPr/>
              <a:t>49</a:t>
            </a:fld>
            <a:endParaRPr lang="cs-CZ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73061751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EDDFC5-7993-461E-B0C6-043062D0F3C5}" type="slidenum">
              <a:rPr lang="cs-CZ"/>
              <a:pPr/>
              <a:t>50</a:t>
            </a:fld>
            <a:endParaRPr lang="cs-CZ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54673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604A95-584A-4B0B-85EC-8EC5ADADBF2E}" type="slidenum">
              <a:rPr lang="cs-CZ"/>
              <a:pPr/>
              <a:t>6</a:t>
            </a:fld>
            <a:endParaRPr lang="cs-CZ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0877641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24522F-5205-4E45-8B70-EF6C70E7FB78}" type="slidenum">
              <a:rPr lang="cs-CZ"/>
              <a:pPr/>
              <a:t>51</a:t>
            </a:fld>
            <a:endParaRPr lang="cs-CZ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784522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EDDFC5-7993-461E-B0C6-043062D0F3C5}" type="slidenum">
              <a:rPr lang="cs-CZ"/>
              <a:pPr/>
              <a:t>7</a:t>
            </a:fld>
            <a:endParaRPr lang="cs-CZ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501001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EDDFC5-7993-461E-B0C6-043062D0F3C5}" type="slidenum">
              <a:rPr lang="cs-CZ"/>
              <a:pPr/>
              <a:t>8</a:t>
            </a:fld>
            <a:endParaRPr lang="cs-CZ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179507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72662A-D1FE-4C31-9CC7-21241981E3A4}" type="slidenum">
              <a:rPr lang="cs-CZ"/>
              <a:pPr/>
              <a:t>9</a:t>
            </a:fld>
            <a:endParaRPr lang="cs-CZ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160578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EDDFC5-7993-461E-B0C6-043062D0F3C5}" type="slidenum">
              <a:rPr lang="cs-CZ"/>
              <a:pPr/>
              <a:t>10</a:t>
            </a:fld>
            <a:endParaRPr lang="cs-CZ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590076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A1931-91C4-4442-9337-438E9019EE7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11927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B0D8D-B973-416C-B4A9-70F8C743679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41345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D61C0-0849-4D25-85C9-BE1AB18982F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48136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E38A7-AE6E-443B-B199-AB1A8F31BB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41401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A26BA-8E09-4A9F-BDC0-8C9E894E78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83781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1F5DD-995D-477B-ADF3-FAAF08F8FEB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06097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61953-7F9E-409C-B408-EF7395C33E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31194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39A27-9B6B-4E6E-A6C3-712D7CEB95C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3136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A3178-D540-4D2E-8647-16BAB348A2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2033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7603E-7782-4024-938D-12A642B9D3C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42115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5B9B2-49B5-4251-8813-D0C732A8ACC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54192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6397FD7-767E-4AA4-83E3-8F8B6E891D6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="" xmlns:a16="http://schemas.microsoft.com/office/drawing/2014/main" id="{4ADFCB15-E523-4831-B737-EE09AE564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Zástupný symbol pro číslo snímku 3">
            <a:extLst>
              <a:ext uri="{FF2B5EF4-FFF2-40B4-BE49-F238E27FC236}">
                <a16:creationId xmlns="" xmlns:a16="http://schemas.microsoft.com/office/drawing/2014/main" id="{160C7278-B0D3-41EA-A77D-A42EFBBCE020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077A8489-08AA-41A8-94E2-69EA0E5DCEEA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21" name="TextovéPole 20">
            <a:extLst>
              <a:ext uri="{FF2B5EF4-FFF2-40B4-BE49-F238E27FC236}">
                <a16:creationId xmlns="" xmlns:a16="http://schemas.microsoft.com/office/drawing/2014/main" id="{C813C972-B607-4016-87C6-4FB022AE492F}"/>
              </a:ext>
            </a:extLst>
          </p:cNvPr>
          <p:cNvSpPr txBox="1"/>
          <p:nvPr/>
        </p:nvSpPr>
        <p:spPr>
          <a:xfrm>
            <a:off x="7812360" y="0"/>
            <a:ext cx="1331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solidFill>
                  <a:schemeClr val="bg1"/>
                </a:solidFill>
              </a:rPr>
              <a:t>Zdroj: </a:t>
            </a:r>
            <a:r>
              <a:rPr lang="cs-CZ" sz="1100" dirty="0" err="1">
                <a:solidFill>
                  <a:schemeClr val="bg1"/>
                </a:solidFill>
              </a:rPr>
              <a:t>freepik.com</a:t>
            </a: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8489-08AA-41A8-94E2-69EA0E5DCEEA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594783" y="2092566"/>
            <a:ext cx="491975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Téma č. 5 </a:t>
            </a:r>
            <a:r>
              <a:rPr lang="cs-CZ" sz="2000" dirty="0">
                <a:latin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cs-CZ" sz="20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REKAPITULACE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="" xmlns:a16="http://schemas.microsoft.com/office/drawing/2014/main" id="{3335B8F6-7FE2-412C-9894-4B1154C581CF}"/>
              </a:ext>
            </a:extLst>
          </p:cNvPr>
          <p:cNvSpPr/>
          <p:nvPr/>
        </p:nvSpPr>
        <p:spPr>
          <a:xfrm>
            <a:off x="594784" y="236587"/>
            <a:ext cx="8003232" cy="1320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="" xmlns:a16="http://schemas.microsoft.com/office/drawing/2014/main" id="{32095DB5-48F6-42BF-861F-827CFC9B68C8}"/>
              </a:ext>
            </a:extLst>
          </p:cNvPr>
          <p:cNvSpPr txBox="1"/>
          <p:nvPr/>
        </p:nvSpPr>
        <p:spPr>
          <a:xfrm>
            <a:off x="594784" y="1630901"/>
            <a:ext cx="491975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ŽÁKOVSKÉ REVIEW ŠKOLY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="" xmlns:a16="http://schemas.microsoft.com/office/drawing/2014/main" id="{7938BCE9-DE5F-4C6A-A89C-5018452A26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3419" y="463418"/>
            <a:ext cx="6985962" cy="9309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0517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539750" y="27813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A </a:t>
            </a:r>
            <a:r>
              <a:rPr lang="en-US" sz="2000" dirty="0">
                <a:latin typeface="Open Sans" panose="020B0606030504020204" pitchFamily="34" charset="0"/>
              </a:rPr>
              <a:t> </a:t>
            </a:r>
            <a:r>
              <a:rPr lang="cs-CZ" sz="20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v </a:t>
            </a:r>
            <a:r>
              <a:rPr lang="cs-CZ" sz="2000" dirty="0">
                <a:solidFill>
                  <a:schemeClr val="bg1"/>
                </a:solidFill>
                <a:latin typeface="Open Sans" panose="020B0606030504020204" pitchFamily="34" charset="0"/>
              </a:rPr>
              <a:t>PARLAMENTU (úroveň státu)</a:t>
            </a:r>
            <a:endParaRPr lang="en-US" sz="20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39750" y="3777595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400" b="1" dirty="0">
                <a:solidFill>
                  <a:srgbClr val="FF9900"/>
                </a:solidFill>
                <a:latin typeface="Open Sans" panose="020B0606030504020204" pitchFamily="34" charset="0"/>
              </a:rPr>
              <a:t>B</a:t>
            </a:r>
            <a:r>
              <a:rPr lang="en-US" sz="5400" b="1" baseline="10000" dirty="0">
                <a:solidFill>
                  <a:srgbClr val="FF9900"/>
                </a:solidFill>
                <a:latin typeface="Open Sans" panose="020B0606030504020204" pitchFamily="34" charset="0"/>
              </a:rPr>
              <a:t> </a:t>
            </a:r>
            <a:r>
              <a:rPr lang="cs-CZ" sz="20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v </a:t>
            </a:r>
            <a:r>
              <a:rPr lang="cs-CZ" sz="2000" dirty="0">
                <a:solidFill>
                  <a:schemeClr val="bg1"/>
                </a:solidFill>
                <a:latin typeface="Open Sans" panose="020B0606030504020204" pitchFamily="34" charset="0"/>
              </a:rPr>
              <a:t>RADĚ MĚSTA (úroveň města) </a:t>
            </a:r>
            <a:endParaRPr lang="en-US" dirty="0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539750" y="476819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en-US" sz="4400" b="1" dirty="0">
                <a:solidFill>
                  <a:srgbClr val="FF9900"/>
                </a:solidFill>
                <a:latin typeface="Open Sans" panose="020B0606030504020204" pitchFamily="34" charset="0"/>
              </a:rPr>
              <a:t>C</a:t>
            </a:r>
            <a:r>
              <a:rPr lang="en-US" sz="5400" b="1" baseline="10000" dirty="0">
                <a:solidFill>
                  <a:srgbClr val="FF9900"/>
                </a:solidFill>
                <a:latin typeface="Open Sans" panose="020B0606030504020204" pitchFamily="34" charset="0"/>
              </a:rPr>
              <a:t> </a:t>
            </a:r>
            <a:r>
              <a:rPr lang="cs-CZ" sz="20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v </a:t>
            </a:r>
            <a:r>
              <a:rPr lang="cs-CZ" sz="2000" dirty="0">
                <a:solidFill>
                  <a:schemeClr val="bg1"/>
                </a:solidFill>
                <a:latin typeface="Open Sans" panose="020B0606030504020204" pitchFamily="34" charset="0"/>
              </a:rPr>
              <a:t>BRUSELU (úroveň EU)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533400" y="5747406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sz="4400" b="1" dirty="0">
                <a:solidFill>
                  <a:srgbClr val="FF9900"/>
                </a:solidFill>
                <a:latin typeface="Open Sans" panose="020B0606030504020204" pitchFamily="34" charset="0"/>
              </a:rPr>
              <a:t>D</a:t>
            </a:r>
            <a:r>
              <a:rPr lang="cs-CZ" sz="6000" b="1" baseline="10000" dirty="0">
                <a:solidFill>
                  <a:srgbClr val="FF9900"/>
                </a:solidFill>
                <a:latin typeface="Open Sans" panose="020B0606030504020204" pitchFamily="34" charset="0"/>
              </a:rPr>
              <a:t> </a:t>
            </a:r>
            <a:r>
              <a:rPr lang="cs-CZ" sz="20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ve ŠKOLE (úroveň školy)</a:t>
            </a:r>
            <a:endParaRPr lang="en-US" sz="2000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r>
              <a:rPr lang="cs-CZ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KDE SE ROZHODUJE, ŽE…</a:t>
            </a:r>
            <a:br>
              <a:rPr lang="cs-CZ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ve škole se zruší povinnost přezouvání?</a:t>
            </a:r>
            <a:r>
              <a:rPr lang="cs-CZ" sz="4800" dirty="0">
                <a:solidFill>
                  <a:schemeClr val="bg1"/>
                </a:solidFill>
                <a:latin typeface="Open Sans" panose="020B0606030504020204" pitchFamily="34" charset="0"/>
              </a:rPr>
              <a:t> </a:t>
            </a:r>
            <a:endParaRPr lang="en-US" sz="48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  <p:sndAc>
      <p:stSnd>
        <p:snd r:embed="rId3" name="09. Who Correct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539750" y="27813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A </a:t>
            </a:r>
            <a:r>
              <a:rPr lang="en-US" sz="2000" dirty="0">
                <a:latin typeface="Open Sans" panose="020B0606030504020204" pitchFamily="34" charset="0"/>
              </a:rPr>
              <a:t> </a:t>
            </a:r>
            <a:r>
              <a:rPr lang="cs-CZ" sz="20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v </a:t>
            </a:r>
            <a:r>
              <a:rPr lang="cs-CZ" sz="2000" dirty="0">
                <a:solidFill>
                  <a:schemeClr val="bg1"/>
                </a:solidFill>
                <a:latin typeface="Open Sans" panose="020B0606030504020204" pitchFamily="34" charset="0"/>
              </a:rPr>
              <a:t>PARLAMENTU (úroveň státu)</a:t>
            </a:r>
            <a:endParaRPr lang="en-US" sz="20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3">
            <a:extLst>
              <a:ext uri="{FF2B5EF4-FFF2-40B4-BE49-F238E27FC236}">
                <a16:creationId xmlns="" xmlns:a16="http://schemas.microsoft.com/office/drawing/2014/main" id="{E5B5F040-22ED-4F94-8FA8-A77D6CACD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777595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400" b="1" dirty="0">
                <a:solidFill>
                  <a:srgbClr val="FF9900"/>
                </a:solidFill>
                <a:latin typeface="Open Sans" panose="020B0606030504020204" pitchFamily="34" charset="0"/>
              </a:rPr>
              <a:t>B</a:t>
            </a:r>
            <a:r>
              <a:rPr lang="en-US" sz="5400" b="1" baseline="10000" dirty="0">
                <a:solidFill>
                  <a:srgbClr val="FF9900"/>
                </a:solidFill>
                <a:latin typeface="Open Sans" panose="020B0606030504020204" pitchFamily="34" charset="0"/>
              </a:rPr>
              <a:t> </a:t>
            </a:r>
            <a:r>
              <a:rPr lang="cs-CZ" sz="20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v </a:t>
            </a:r>
            <a:r>
              <a:rPr lang="cs-CZ" sz="2000" dirty="0">
                <a:solidFill>
                  <a:schemeClr val="bg1"/>
                </a:solidFill>
                <a:latin typeface="Open Sans" panose="020B0606030504020204" pitchFamily="34" charset="0"/>
              </a:rPr>
              <a:t>RADĚ MĚSTA (úroveň města) </a:t>
            </a:r>
            <a:endParaRPr lang="en-US" dirty="0"/>
          </a:p>
        </p:txBody>
      </p:sp>
      <p:sp>
        <p:nvSpPr>
          <p:cNvPr id="21" name="AutoShape 4">
            <a:extLst>
              <a:ext uri="{FF2B5EF4-FFF2-40B4-BE49-F238E27FC236}">
                <a16:creationId xmlns="" xmlns:a16="http://schemas.microsoft.com/office/drawing/2014/main" id="{FE8B7C11-396C-474B-9C84-5A3EBBDE0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76819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en-US" sz="4400" b="1" dirty="0">
                <a:solidFill>
                  <a:srgbClr val="FF9900"/>
                </a:solidFill>
                <a:latin typeface="Open Sans" panose="020B0606030504020204" pitchFamily="34" charset="0"/>
              </a:rPr>
              <a:t>C</a:t>
            </a:r>
            <a:r>
              <a:rPr lang="en-US" sz="5400" b="1" baseline="10000" dirty="0">
                <a:solidFill>
                  <a:srgbClr val="FF9900"/>
                </a:solidFill>
                <a:latin typeface="Open Sans" panose="020B0606030504020204" pitchFamily="34" charset="0"/>
              </a:rPr>
              <a:t> </a:t>
            </a:r>
            <a:r>
              <a:rPr lang="cs-CZ" sz="20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v </a:t>
            </a:r>
            <a:r>
              <a:rPr lang="cs-CZ" sz="2000" dirty="0">
                <a:solidFill>
                  <a:schemeClr val="bg1"/>
                </a:solidFill>
                <a:latin typeface="Open Sans" panose="020B0606030504020204" pitchFamily="34" charset="0"/>
              </a:rPr>
              <a:t>BRUSELU (úroveň EU)</a:t>
            </a:r>
          </a:p>
        </p:txBody>
      </p:sp>
      <p:sp>
        <p:nvSpPr>
          <p:cNvPr id="22" name="AutoShape 6">
            <a:extLst>
              <a:ext uri="{FF2B5EF4-FFF2-40B4-BE49-F238E27FC236}">
                <a16:creationId xmlns="" xmlns:a16="http://schemas.microsoft.com/office/drawing/2014/main" id="{D77EF76C-FDFF-448F-A1FF-48A7C6929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747406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sz="4400" b="1" dirty="0">
                <a:solidFill>
                  <a:srgbClr val="FF0000"/>
                </a:solidFill>
                <a:latin typeface="Open Sans" panose="020B0606030504020204" pitchFamily="34" charset="0"/>
              </a:rPr>
              <a:t>D</a:t>
            </a:r>
            <a:r>
              <a:rPr lang="cs-CZ" sz="6000" b="1" baseline="10000" dirty="0">
                <a:solidFill>
                  <a:srgbClr val="FF0000"/>
                </a:solidFill>
                <a:latin typeface="Open Sans" panose="020B0606030504020204" pitchFamily="34" charset="0"/>
              </a:rPr>
              <a:t> </a:t>
            </a:r>
            <a:r>
              <a:rPr lang="cs-CZ" sz="2000" dirty="0" smtClean="0">
                <a:solidFill>
                  <a:srgbClr val="FF0000"/>
                </a:solidFill>
                <a:latin typeface="Open Sans" panose="020B0606030504020204" pitchFamily="34" charset="0"/>
              </a:rPr>
              <a:t>ve ŠKOLE (úroveň školy)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4" name="Rectangle 7">
            <a:extLst>
              <a:ext uri="{FF2B5EF4-FFF2-40B4-BE49-F238E27FC236}">
                <a16:creationId xmlns="" xmlns:a16="http://schemas.microsoft.com/office/drawing/2014/main" id="{DA0E1EE7-AAED-4D37-BDB9-2739AE206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81000"/>
            <a:ext cx="7696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sz="3600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KDE SE ROZHODUJE, ŽE…</a:t>
            </a:r>
            <a:br>
              <a:rPr lang="cs-CZ" sz="3600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3600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ve škole se zruší povinnost přezouvání?</a:t>
            </a:r>
            <a:r>
              <a:rPr lang="cs-CZ" sz="4800" kern="0" dirty="0">
                <a:solidFill>
                  <a:schemeClr val="bg1"/>
                </a:solidFill>
                <a:latin typeface="Open Sans" panose="020B0606030504020204" pitchFamily="34" charset="0"/>
              </a:rPr>
              <a:t> </a:t>
            </a:r>
            <a:endParaRPr lang="en-US" sz="4800" kern="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1187813"/>
      </p:ext>
    </p:extLst>
  </p:cSld>
  <p:clrMapOvr>
    <a:masterClrMapping/>
  </p:clrMapOvr>
  <p:transition>
    <p:zoom/>
    <p:sndAc>
      <p:stSnd>
        <p:snd r:embed="rId3" name="09. Who Correct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611560" y="476672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7760" y="1238672"/>
            <a:ext cx="7772400" cy="1143000"/>
          </a:xfrm>
        </p:spPr>
        <p:txBody>
          <a:bodyPr/>
          <a:lstStyle/>
          <a:p>
            <a:r>
              <a:rPr lang="cs-CZ" sz="8000" dirty="0">
                <a:solidFill>
                  <a:schemeClr val="bg1"/>
                </a:solidFill>
                <a:latin typeface="Open Sans" panose="020B0606030504020204" pitchFamily="34" charset="0"/>
              </a:rPr>
              <a:t>Otázka</a:t>
            </a:r>
            <a:r>
              <a:rPr lang="en-US" sz="8000" dirty="0">
                <a:solidFill>
                  <a:schemeClr val="bg1"/>
                </a:solidFill>
                <a:latin typeface="Open Sans" panose="020B0606030504020204" pitchFamily="34" charset="0"/>
              </a:rPr>
              <a:t> </a:t>
            </a:r>
            <a:r>
              <a:rPr lang="cs-CZ" sz="8000" dirty="0">
                <a:solidFill>
                  <a:schemeClr val="bg1"/>
                </a:solidFill>
                <a:latin typeface="Open Sans" panose="020B0606030504020204" pitchFamily="34" charset="0"/>
              </a:rPr>
              <a:t>4</a:t>
            </a:r>
            <a:endParaRPr lang="en-US" sz="80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 flipH="1">
            <a:off x="1960" y="1924472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H="1">
            <a:off x="8612560" y="1924472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5892972"/>
      </p:ext>
    </p:extLst>
  </p:cSld>
  <p:clrMapOvr>
    <a:masterClrMapping/>
  </p:clrMapOvr>
  <p:transition>
    <p:zoom/>
    <p:sndAc>
      <p:stSnd>
        <p:snd r:embed="rId3" name="drumroll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539750" y="27813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A </a:t>
            </a:r>
            <a:r>
              <a:rPr lang="en-US" sz="6000" dirty="0">
                <a:latin typeface="Open Sans" panose="020B0606030504020204" pitchFamily="34" charset="0"/>
              </a:rPr>
              <a:t> </a:t>
            </a:r>
            <a:r>
              <a:rPr lang="cs-CZ" sz="20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v </a:t>
            </a:r>
            <a:r>
              <a:rPr lang="cs-CZ" sz="2000" dirty="0">
                <a:solidFill>
                  <a:schemeClr val="bg1"/>
                </a:solidFill>
                <a:latin typeface="Open Sans" panose="020B0606030504020204" pitchFamily="34" charset="0"/>
              </a:rPr>
              <a:t>PARLAMENTU (úroveň státu)</a:t>
            </a:r>
            <a:endParaRPr lang="en-US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39750" y="377714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B</a:t>
            </a:r>
            <a:r>
              <a:rPr lang="en-US" sz="5400" b="1" baseline="10000" dirty="0">
                <a:solidFill>
                  <a:srgbClr val="FF9900"/>
                </a:solidFill>
                <a:latin typeface="Open Sans" panose="020B0606030504020204" pitchFamily="34" charset="0"/>
              </a:rPr>
              <a:t> </a:t>
            </a:r>
            <a:r>
              <a:rPr lang="en-US" sz="6000" dirty="0">
                <a:latin typeface="Open Sans" panose="020B0606030504020204" pitchFamily="34" charset="0"/>
              </a:rPr>
              <a:t> </a:t>
            </a:r>
            <a:r>
              <a:rPr lang="cs-CZ" sz="20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v </a:t>
            </a:r>
            <a:r>
              <a:rPr lang="cs-CZ" sz="2000" dirty="0">
                <a:solidFill>
                  <a:schemeClr val="bg1"/>
                </a:solidFill>
                <a:latin typeface="Open Sans" panose="020B0606030504020204" pitchFamily="34" charset="0"/>
              </a:rPr>
              <a:t>RADĚ MĚSTA (úroveň města)</a:t>
            </a:r>
            <a:r>
              <a:rPr lang="cs-CZ" dirty="0">
                <a:solidFill>
                  <a:schemeClr val="bg1"/>
                </a:solidFill>
                <a:latin typeface="Open Sans" panose="020B0606030504020204" pitchFamily="34" charset="0"/>
              </a:rPr>
              <a:t> </a:t>
            </a: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533400" y="4757257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C </a:t>
            </a:r>
            <a:r>
              <a:rPr lang="en-US" sz="6000" dirty="0">
                <a:latin typeface="Open Sans" panose="020B0606030504020204" pitchFamily="34" charset="0"/>
              </a:rPr>
              <a:t> </a:t>
            </a:r>
            <a:r>
              <a:rPr lang="cs-CZ" sz="20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v </a:t>
            </a:r>
            <a:r>
              <a:rPr lang="cs-CZ" sz="2000" dirty="0">
                <a:solidFill>
                  <a:schemeClr val="bg1"/>
                </a:solidFill>
                <a:latin typeface="Open Sans" panose="020B0606030504020204" pitchFamily="34" charset="0"/>
              </a:rPr>
              <a:t>BRUSELU (úroveň EU)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495300" y="576166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r>
              <a:rPr lang="cs-CZ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KDE SE ROZHODUJE, ŽE…</a:t>
            </a:r>
            <a:br>
              <a:rPr lang="cs-CZ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daně občanů se použijí jen na služby v místě bydliště?</a:t>
            </a:r>
            <a:r>
              <a:rPr lang="cs-CZ" sz="4800" dirty="0">
                <a:solidFill>
                  <a:schemeClr val="bg1"/>
                </a:solidFill>
                <a:latin typeface="Open Sans" panose="020B0606030504020204" pitchFamily="34" charset="0"/>
              </a:rPr>
              <a:t> </a:t>
            </a:r>
            <a:endParaRPr lang="en-US" sz="48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  <p:sndAc>
      <p:stSnd>
        <p:snd r:embed="rId3" name="09. Who Correct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539750" y="27813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0000"/>
                </a:solidFill>
                <a:latin typeface="Open Sans" panose="020B0606030504020204" pitchFamily="34" charset="0"/>
              </a:rPr>
              <a:t>A </a:t>
            </a:r>
            <a:r>
              <a:rPr lang="en-US" sz="6000" dirty="0">
                <a:solidFill>
                  <a:srgbClr val="FF0000"/>
                </a:solidFill>
                <a:latin typeface="Open Sans" panose="020B0606030504020204" pitchFamily="34" charset="0"/>
              </a:rPr>
              <a:t> </a:t>
            </a:r>
            <a:r>
              <a:rPr lang="cs-CZ" sz="2000" dirty="0" smtClean="0">
                <a:solidFill>
                  <a:srgbClr val="FF0000"/>
                </a:solidFill>
                <a:latin typeface="Open Sans" panose="020B0606030504020204" pitchFamily="34" charset="0"/>
              </a:rPr>
              <a:t>v </a:t>
            </a:r>
            <a:r>
              <a:rPr lang="cs-CZ" sz="2000" dirty="0">
                <a:solidFill>
                  <a:srgbClr val="FF0000"/>
                </a:solidFill>
                <a:latin typeface="Open Sans" panose="020B0606030504020204" pitchFamily="34" charset="0"/>
              </a:rPr>
              <a:t>PARLAMENTU (úroveň státu)</a:t>
            </a:r>
            <a:endParaRPr lang="en-US" dirty="0">
              <a:solidFill>
                <a:srgbClr val="FF0000"/>
              </a:solidFill>
              <a:latin typeface="Open Sans" panose="020B0606030504020204" pitchFamily="34" charset="0"/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533400" y="4757257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C </a:t>
            </a:r>
            <a:r>
              <a:rPr lang="en-US" sz="6000" dirty="0">
                <a:latin typeface="Open Sans" panose="020B0606030504020204" pitchFamily="34" charset="0"/>
              </a:rPr>
              <a:t> </a:t>
            </a:r>
            <a:r>
              <a:rPr lang="cs-CZ" sz="20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v </a:t>
            </a:r>
            <a:r>
              <a:rPr lang="cs-CZ" sz="2000" dirty="0">
                <a:solidFill>
                  <a:schemeClr val="bg1"/>
                </a:solidFill>
                <a:latin typeface="Open Sans" panose="020B0606030504020204" pitchFamily="34" charset="0"/>
              </a:rPr>
              <a:t>BRUSELU (úroveň EU)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495300" y="576166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3">
            <a:extLst>
              <a:ext uri="{FF2B5EF4-FFF2-40B4-BE49-F238E27FC236}">
                <a16:creationId xmlns="" xmlns:a16="http://schemas.microsoft.com/office/drawing/2014/main" id="{0E62389F-5BB5-4C48-988D-4B6B97FF9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77714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B</a:t>
            </a:r>
            <a:r>
              <a:rPr lang="en-US" sz="5400" b="1" baseline="10000" dirty="0">
                <a:solidFill>
                  <a:srgbClr val="FF9900"/>
                </a:solidFill>
                <a:latin typeface="Open Sans" panose="020B0606030504020204" pitchFamily="34" charset="0"/>
              </a:rPr>
              <a:t> </a:t>
            </a:r>
            <a:r>
              <a:rPr lang="en-US" sz="6000" dirty="0">
                <a:latin typeface="Open Sans" panose="020B0606030504020204" pitchFamily="34" charset="0"/>
              </a:rPr>
              <a:t> </a:t>
            </a:r>
            <a:r>
              <a:rPr lang="cs-CZ" sz="20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v </a:t>
            </a:r>
            <a:r>
              <a:rPr lang="cs-CZ" sz="2000" dirty="0">
                <a:solidFill>
                  <a:schemeClr val="bg1"/>
                </a:solidFill>
                <a:latin typeface="Open Sans" panose="020B0606030504020204" pitchFamily="34" charset="0"/>
              </a:rPr>
              <a:t>RADĚ MĚSTA (úroveň města)</a:t>
            </a:r>
            <a:r>
              <a:rPr lang="cs-CZ" dirty="0">
                <a:solidFill>
                  <a:schemeClr val="bg1"/>
                </a:solidFill>
                <a:latin typeface="Open Sans" panose="020B0606030504020204" pitchFamily="34" charset="0"/>
              </a:rPr>
              <a:t> </a:t>
            </a:r>
          </a:p>
        </p:txBody>
      </p:sp>
      <p:sp>
        <p:nvSpPr>
          <p:cNvPr id="22" name="Rectangle 7">
            <a:extLst>
              <a:ext uri="{FF2B5EF4-FFF2-40B4-BE49-F238E27FC236}">
                <a16:creationId xmlns="" xmlns:a16="http://schemas.microsoft.com/office/drawing/2014/main" id="{ACFBD0C8-DB29-4041-BA6F-F661D6299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81000"/>
            <a:ext cx="7696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sz="3600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KDE SE ROZHODUJE, ŽE…</a:t>
            </a:r>
            <a:br>
              <a:rPr lang="cs-CZ" sz="3600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3600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daně občanů se použijí jen na služby v místě bydliště?</a:t>
            </a:r>
            <a:r>
              <a:rPr lang="cs-CZ" sz="4800" kern="0" dirty="0">
                <a:solidFill>
                  <a:schemeClr val="bg1"/>
                </a:solidFill>
                <a:latin typeface="Open Sans" panose="020B0606030504020204" pitchFamily="34" charset="0"/>
              </a:rPr>
              <a:t> </a:t>
            </a:r>
            <a:endParaRPr lang="en-US" sz="4800" kern="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550609"/>
      </p:ext>
    </p:extLst>
  </p:cSld>
  <p:clrMapOvr>
    <a:masterClrMapping/>
  </p:clrMapOvr>
  <p:transition>
    <p:zoom/>
    <p:sndAc>
      <p:stSnd>
        <p:snd r:embed="rId3" name="09. Who Correct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611560" y="404664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7760" y="1166664"/>
            <a:ext cx="7772400" cy="1143000"/>
          </a:xfrm>
        </p:spPr>
        <p:txBody>
          <a:bodyPr/>
          <a:lstStyle/>
          <a:p>
            <a:r>
              <a:rPr lang="cs-CZ" sz="8000" dirty="0">
                <a:solidFill>
                  <a:schemeClr val="bg1"/>
                </a:solidFill>
                <a:latin typeface="Open Sans" panose="020B0606030504020204" pitchFamily="34" charset="0"/>
              </a:rPr>
              <a:t>Otázka</a:t>
            </a:r>
            <a:r>
              <a:rPr lang="en-US" sz="8000" dirty="0">
                <a:solidFill>
                  <a:schemeClr val="bg1"/>
                </a:solidFill>
                <a:latin typeface="Open Sans" panose="020B0606030504020204" pitchFamily="34" charset="0"/>
              </a:rPr>
              <a:t> </a:t>
            </a:r>
            <a:r>
              <a:rPr lang="cs-CZ" sz="8000" dirty="0">
                <a:solidFill>
                  <a:schemeClr val="bg1"/>
                </a:solidFill>
                <a:latin typeface="Open Sans" panose="020B0606030504020204" pitchFamily="34" charset="0"/>
              </a:rPr>
              <a:t>5</a:t>
            </a:r>
            <a:endParaRPr lang="en-US" sz="80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 flipH="1">
            <a:off x="1960" y="1852464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H="1">
            <a:off x="8612560" y="1852464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8620688"/>
      </p:ext>
    </p:extLst>
  </p:cSld>
  <p:clrMapOvr>
    <a:masterClrMapping/>
  </p:clrMapOvr>
  <p:transition>
    <p:zoom/>
    <p:sndAc>
      <p:stSnd>
        <p:snd r:embed="rId3" name="drumroll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539750" y="27813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A </a:t>
            </a:r>
            <a:r>
              <a:rPr lang="en-US" sz="6000" dirty="0">
                <a:latin typeface="Open Sans" panose="020B0606030504020204" pitchFamily="34" charset="0"/>
              </a:rPr>
              <a:t> </a:t>
            </a:r>
            <a:r>
              <a:rPr lang="pl-PL" sz="20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ve </a:t>
            </a:r>
            <a:r>
              <a:rPr lang="pl-PL" sz="2000" dirty="0">
                <a:solidFill>
                  <a:schemeClr val="bg1"/>
                </a:solidFill>
                <a:latin typeface="Open Sans" panose="020B0606030504020204" pitchFamily="34" charset="0"/>
              </a:rPr>
              <a:t>ŠVÝCARSKU koncem 17. století</a:t>
            </a:r>
            <a:endParaRPr lang="en-US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39750" y="377714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B</a:t>
            </a:r>
            <a:r>
              <a:rPr lang="en-US" sz="5400" b="1" baseline="10000" dirty="0">
                <a:solidFill>
                  <a:srgbClr val="FF9900"/>
                </a:solidFill>
                <a:latin typeface="Open Sans" panose="020B0606030504020204" pitchFamily="34" charset="0"/>
              </a:rPr>
              <a:t> </a:t>
            </a:r>
            <a:r>
              <a:rPr lang="en-US" sz="6000" dirty="0">
                <a:latin typeface="Open Sans" panose="020B0606030504020204" pitchFamily="34" charset="0"/>
              </a:rPr>
              <a:t> </a:t>
            </a:r>
            <a:r>
              <a:rPr lang="cs-CZ" sz="20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v </a:t>
            </a:r>
            <a:r>
              <a:rPr lang="cs-CZ" sz="2000" dirty="0">
                <a:solidFill>
                  <a:schemeClr val="bg1"/>
                </a:solidFill>
                <a:latin typeface="Open Sans" panose="020B0606030504020204" pitchFamily="34" charset="0"/>
              </a:rPr>
              <a:t>USA 4. července 1776</a:t>
            </a:r>
            <a:endParaRPr lang="cs-CZ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533400" y="4757257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C </a:t>
            </a:r>
            <a:r>
              <a:rPr lang="en-US" sz="6000" dirty="0">
                <a:latin typeface="Open Sans" panose="020B0606030504020204" pitchFamily="34" charset="0"/>
              </a:rPr>
              <a:t> </a:t>
            </a:r>
            <a:r>
              <a:rPr lang="cs-CZ" sz="20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v </a:t>
            </a:r>
            <a:r>
              <a:rPr lang="cs-CZ" sz="2000" dirty="0">
                <a:solidFill>
                  <a:schemeClr val="bg1"/>
                </a:solidFill>
                <a:latin typeface="Open Sans" panose="020B0606030504020204" pitchFamily="34" charset="0"/>
              </a:rPr>
              <a:t>ŘECKÝCH ATHÉNÁCH mezi 7. a 6. stoletím p. n. l.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495300" y="576166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r>
              <a:rPr lang="cs-CZ" sz="3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Kde a kdy vznikla </a:t>
            </a:r>
            <a:r>
              <a:rPr lang="cs-CZ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DEMOKRACIE?</a:t>
            </a:r>
            <a:endParaRPr lang="en-US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8629941"/>
      </p:ext>
    </p:extLst>
  </p:cSld>
  <p:clrMapOvr>
    <a:masterClrMapping/>
  </p:clrMapOvr>
  <p:transition>
    <p:zoom/>
    <p:sndAc>
      <p:stSnd>
        <p:snd r:embed="rId3" name="09. Who Correct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539750" y="27813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A </a:t>
            </a:r>
            <a:r>
              <a:rPr lang="en-US" sz="6000" dirty="0">
                <a:latin typeface="Open Sans" panose="020B0606030504020204" pitchFamily="34" charset="0"/>
              </a:rPr>
              <a:t> </a:t>
            </a:r>
            <a:r>
              <a:rPr lang="pl-PL" sz="20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ve </a:t>
            </a:r>
            <a:r>
              <a:rPr lang="pl-PL" sz="2000" dirty="0">
                <a:solidFill>
                  <a:schemeClr val="bg1"/>
                </a:solidFill>
                <a:latin typeface="Open Sans" panose="020B0606030504020204" pitchFamily="34" charset="0"/>
              </a:rPr>
              <a:t>ŠVÝCARSKU koncem 17. století</a:t>
            </a:r>
            <a:endParaRPr lang="en-US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39750" y="377714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B</a:t>
            </a:r>
            <a:r>
              <a:rPr lang="en-US" sz="5400" b="1" baseline="10000" dirty="0">
                <a:solidFill>
                  <a:srgbClr val="FF9900"/>
                </a:solidFill>
                <a:latin typeface="Open Sans" panose="020B0606030504020204" pitchFamily="34" charset="0"/>
              </a:rPr>
              <a:t> </a:t>
            </a:r>
            <a:r>
              <a:rPr lang="en-US" sz="6000" dirty="0">
                <a:latin typeface="Open Sans" panose="020B0606030504020204" pitchFamily="34" charset="0"/>
              </a:rPr>
              <a:t> </a:t>
            </a:r>
            <a:r>
              <a:rPr lang="cs-CZ" sz="20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v </a:t>
            </a:r>
            <a:r>
              <a:rPr lang="cs-CZ" sz="2000" dirty="0">
                <a:solidFill>
                  <a:schemeClr val="bg1"/>
                </a:solidFill>
                <a:latin typeface="Open Sans" panose="020B0606030504020204" pitchFamily="34" charset="0"/>
              </a:rPr>
              <a:t>USA 4. července 1776</a:t>
            </a:r>
            <a:endParaRPr lang="cs-CZ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533400" y="4757257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0000"/>
                </a:solidFill>
                <a:latin typeface="Open Sans" panose="020B0606030504020204" pitchFamily="34" charset="0"/>
              </a:rPr>
              <a:t>C </a:t>
            </a:r>
            <a:r>
              <a:rPr lang="en-US" sz="6000" dirty="0">
                <a:solidFill>
                  <a:srgbClr val="FF0000"/>
                </a:solidFill>
                <a:latin typeface="Open Sans" panose="020B0606030504020204" pitchFamily="34" charset="0"/>
              </a:rPr>
              <a:t> </a:t>
            </a:r>
            <a:r>
              <a:rPr lang="cs-CZ" sz="2000" dirty="0" smtClean="0">
                <a:solidFill>
                  <a:srgbClr val="FF0000"/>
                </a:solidFill>
                <a:latin typeface="Open Sans" panose="020B0606030504020204" pitchFamily="34" charset="0"/>
              </a:rPr>
              <a:t>v </a:t>
            </a:r>
            <a:r>
              <a:rPr lang="cs-CZ" sz="2000" dirty="0">
                <a:solidFill>
                  <a:srgbClr val="FF0000"/>
                </a:solidFill>
                <a:latin typeface="Open Sans" panose="020B0606030504020204" pitchFamily="34" charset="0"/>
              </a:rPr>
              <a:t>ŘECKÝCH ATHÉNÁCH mezi 7. a 6. stoletím p. n. l.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495300" y="576166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7">
            <a:extLst>
              <a:ext uri="{FF2B5EF4-FFF2-40B4-BE49-F238E27FC236}">
                <a16:creationId xmlns="" xmlns:a16="http://schemas.microsoft.com/office/drawing/2014/main" id="{4348D1BA-82C1-4C6D-BA02-E74BCF5CA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81000"/>
            <a:ext cx="7696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sz="3200" kern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Kde a kdy vznikla DEMOKRACIE</a:t>
            </a:r>
            <a:r>
              <a:rPr lang="cs-CZ" sz="3200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en-US" kern="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3307669"/>
      </p:ext>
    </p:extLst>
  </p:cSld>
  <p:clrMapOvr>
    <a:masterClrMapping/>
  </p:clrMapOvr>
  <p:transition>
    <p:zoom/>
    <p:sndAc>
      <p:stSnd>
        <p:snd r:embed="rId3" name="09. Who Correct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611560" y="332656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7760" y="1094656"/>
            <a:ext cx="7772400" cy="1143000"/>
          </a:xfrm>
        </p:spPr>
        <p:txBody>
          <a:bodyPr/>
          <a:lstStyle/>
          <a:p>
            <a:r>
              <a:rPr lang="cs-CZ" sz="8000" dirty="0">
                <a:solidFill>
                  <a:schemeClr val="bg1"/>
                </a:solidFill>
                <a:latin typeface="Open Sans" panose="020B0606030504020204" pitchFamily="34" charset="0"/>
              </a:rPr>
              <a:t>Otázka 6 </a:t>
            </a:r>
            <a:endParaRPr lang="en-US" sz="80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H="1">
            <a:off x="1960" y="1780456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H="1">
            <a:off x="8612560" y="1780456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  <p:sndAc>
      <p:stSnd>
        <p:snd r:embed="rId3" name="drumroll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539750" y="27813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A </a:t>
            </a:r>
            <a:r>
              <a:rPr lang="en-US" sz="6000" dirty="0">
                <a:latin typeface="Open Sans" panose="020B0606030504020204" pitchFamily="34" charset="0"/>
              </a:rPr>
              <a:t> </a:t>
            </a:r>
            <a:r>
              <a:rPr lang="pl-PL" sz="1800" dirty="0">
                <a:solidFill>
                  <a:schemeClr val="bg1"/>
                </a:solidFill>
                <a:latin typeface="Open Sans" panose="020B0606030504020204" pitchFamily="34" charset="0"/>
              </a:rPr>
              <a:t>ANO, všichni rodilí Athéňané se směli účastnit </a:t>
            </a:r>
            <a:r>
              <a:rPr lang="pl-PL" sz="18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rozhodování.</a:t>
            </a:r>
            <a:endParaRPr lang="en-US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39750" y="377714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B</a:t>
            </a:r>
            <a:r>
              <a:rPr lang="en-US" sz="5400" b="1" baseline="10000" dirty="0">
                <a:solidFill>
                  <a:srgbClr val="FF9900"/>
                </a:solidFill>
                <a:latin typeface="Open Sans" panose="020B0606030504020204" pitchFamily="34" charset="0"/>
              </a:rPr>
              <a:t> </a:t>
            </a:r>
            <a:r>
              <a:rPr lang="en-US" sz="6000" dirty="0">
                <a:latin typeface="Open Sans" panose="020B0606030504020204" pitchFamily="34" charset="0"/>
              </a:rPr>
              <a:t> </a:t>
            </a:r>
            <a:r>
              <a:rPr lang="cs-CZ" sz="1800" dirty="0">
                <a:solidFill>
                  <a:schemeClr val="bg1"/>
                </a:solidFill>
                <a:latin typeface="Open Sans" panose="020B0606030504020204" pitchFamily="34" charset="0"/>
              </a:rPr>
              <a:t>NE, ale rozhodování se směla účastnit většina </a:t>
            </a:r>
            <a:r>
              <a:rPr lang="cs-CZ" sz="18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Athéňanů. </a:t>
            </a:r>
            <a:endParaRPr lang="cs-CZ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533400" y="4757257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C </a:t>
            </a:r>
            <a:r>
              <a:rPr lang="en-US" sz="6000" dirty="0">
                <a:latin typeface="Open Sans" panose="020B0606030504020204" pitchFamily="34" charset="0"/>
              </a:rPr>
              <a:t> </a:t>
            </a:r>
            <a:r>
              <a:rPr lang="cs-CZ" sz="1800" dirty="0">
                <a:solidFill>
                  <a:schemeClr val="bg1"/>
                </a:solidFill>
                <a:latin typeface="Open Sans" panose="020B0606030504020204" pitchFamily="34" charset="0"/>
              </a:rPr>
              <a:t>ANO, rozhodování se mohl účastnit úplně kdokoliv.</a:t>
            </a:r>
            <a:endParaRPr lang="cs-CZ" sz="20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495300" y="576166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sz="4400" b="1" dirty="0">
                <a:solidFill>
                  <a:srgbClr val="FF9900"/>
                </a:solidFill>
                <a:latin typeface="Open Sans" panose="020B0606030504020204" pitchFamily="34" charset="0"/>
              </a:rPr>
              <a:t>D </a:t>
            </a:r>
            <a:r>
              <a:rPr lang="en-US" sz="4400" b="1" dirty="0">
                <a:solidFill>
                  <a:srgbClr val="FF9900"/>
                </a:solidFill>
                <a:latin typeface="Open Sans" panose="020B0606030504020204" pitchFamily="34" charset="0"/>
              </a:rPr>
              <a:t> </a:t>
            </a:r>
            <a:r>
              <a:rPr lang="cs-CZ" sz="1800" dirty="0">
                <a:solidFill>
                  <a:schemeClr val="bg1"/>
                </a:solidFill>
                <a:latin typeface="Open Sans" panose="020B0606030504020204" pitchFamily="34" charset="0"/>
              </a:rPr>
              <a:t>NE, rozhodování se směla účastnit jen malá část Athéňanů</a:t>
            </a:r>
            <a:r>
              <a:rPr lang="cs-CZ" dirty="0">
                <a:solidFill>
                  <a:schemeClr val="bg1"/>
                </a:solidFill>
                <a:latin typeface="Open Sans" panose="020B0606030504020204" pitchFamily="34" charset="0"/>
              </a:rPr>
              <a:t>.</a:t>
            </a: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7">
            <a:extLst>
              <a:ext uri="{FF2B5EF4-FFF2-40B4-BE49-F238E27FC236}">
                <a16:creationId xmlns="" xmlns:a16="http://schemas.microsoft.com/office/drawing/2014/main" id="{3AE5E3CD-5EE9-4A0B-9CD8-10AD172CF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381000"/>
            <a:ext cx="7696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sz="3600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Panovala ve starověkých Athénách </a:t>
            </a:r>
            <a:r>
              <a:rPr lang="cs-CZ" sz="3600" kern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POLITICKÁ ROVNOPRÁVNOST?</a:t>
            </a:r>
            <a:endParaRPr lang="en-US" sz="4800" kern="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1708451"/>
      </p:ext>
    </p:extLst>
  </p:cSld>
  <p:clrMapOvr>
    <a:masterClrMapping/>
  </p:clrMapOvr>
  <p:transition>
    <p:zoom/>
    <p:sndAc>
      <p:stSnd>
        <p:snd r:embed="rId3" name="09. Who Correct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0"/>
            <a:ext cx="8763000" cy="2667000"/>
          </a:xfrm>
          <a:noFill/>
        </p:spPr>
        <p:txBody>
          <a:bodyPr/>
          <a:lstStyle/>
          <a:p>
            <a:r>
              <a:rPr lang="cs-CZ" sz="54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cs-CZ" sz="54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54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cs-CZ" sz="54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Quiz Time!</a:t>
            </a:r>
            <a:r>
              <a:rPr lang="en-GB" sz="5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GB" sz="5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5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39552" y="3284984"/>
            <a:ext cx="8352928" cy="89255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KDO, JAK A KDE SE O ČEM ROZHODUJE?</a:t>
            </a:r>
          </a:p>
          <a:p>
            <a:pPr algn="ctr"/>
            <a:endParaRPr lang="cs-CZ" dirty="0"/>
          </a:p>
        </p:txBody>
      </p:sp>
    </p:spTree>
  </p:cSld>
  <p:clrMapOvr>
    <a:masterClrMapping/>
  </p:clrMapOvr>
  <p:transition>
    <p:fade thruBlk="1"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539750" y="27813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A </a:t>
            </a:r>
            <a:r>
              <a:rPr lang="en-US" sz="6000" dirty="0">
                <a:latin typeface="Open Sans" panose="020B0606030504020204" pitchFamily="34" charset="0"/>
              </a:rPr>
              <a:t> </a:t>
            </a:r>
            <a:r>
              <a:rPr lang="pl-PL" sz="1800" dirty="0">
                <a:solidFill>
                  <a:schemeClr val="bg1"/>
                </a:solidFill>
                <a:latin typeface="Open Sans" panose="020B0606030504020204" pitchFamily="34" charset="0"/>
              </a:rPr>
              <a:t>ANO, všichni rodilí Athéňané se směli účastnit </a:t>
            </a:r>
            <a:r>
              <a:rPr lang="pl-PL" sz="18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rozhodování.</a:t>
            </a:r>
            <a:endParaRPr lang="en-US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39750" y="377714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B</a:t>
            </a:r>
            <a:r>
              <a:rPr lang="en-US" sz="5400" b="1" baseline="10000" dirty="0">
                <a:solidFill>
                  <a:srgbClr val="FF9900"/>
                </a:solidFill>
                <a:latin typeface="Open Sans" panose="020B0606030504020204" pitchFamily="34" charset="0"/>
              </a:rPr>
              <a:t> </a:t>
            </a:r>
            <a:r>
              <a:rPr lang="en-US" sz="6000" dirty="0">
                <a:latin typeface="Open Sans" panose="020B0606030504020204" pitchFamily="34" charset="0"/>
              </a:rPr>
              <a:t> </a:t>
            </a:r>
            <a:r>
              <a:rPr lang="cs-CZ" sz="1800" dirty="0">
                <a:solidFill>
                  <a:schemeClr val="bg1"/>
                </a:solidFill>
                <a:latin typeface="Open Sans" panose="020B0606030504020204" pitchFamily="34" charset="0"/>
              </a:rPr>
              <a:t>NE, ale rozhodování se směla účastnit většina </a:t>
            </a:r>
            <a:r>
              <a:rPr lang="cs-CZ" sz="18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Athéňanů. </a:t>
            </a:r>
            <a:endParaRPr lang="cs-CZ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533400" y="4757257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C </a:t>
            </a:r>
            <a:r>
              <a:rPr lang="en-US" sz="6000" dirty="0">
                <a:latin typeface="Open Sans" panose="020B0606030504020204" pitchFamily="34" charset="0"/>
              </a:rPr>
              <a:t> </a:t>
            </a:r>
            <a:r>
              <a:rPr lang="cs-CZ" sz="1800" dirty="0">
                <a:solidFill>
                  <a:schemeClr val="bg1"/>
                </a:solidFill>
                <a:latin typeface="Open Sans" panose="020B0606030504020204" pitchFamily="34" charset="0"/>
              </a:rPr>
              <a:t>ANO, rozhodování se mohl účastnit úplně kdokoliv.</a:t>
            </a:r>
            <a:endParaRPr lang="cs-CZ" sz="20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495300" y="576166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sz="4400" b="1" dirty="0">
                <a:solidFill>
                  <a:srgbClr val="FF0000"/>
                </a:solidFill>
                <a:latin typeface="Open Sans" panose="020B0606030504020204" pitchFamily="34" charset="0"/>
              </a:rPr>
              <a:t>D </a:t>
            </a:r>
            <a:r>
              <a:rPr lang="en-US" sz="4400" b="1" dirty="0">
                <a:solidFill>
                  <a:srgbClr val="FF0000"/>
                </a:solidFill>
                <a:latin typeface="Open Sans" panose="020B0606030504020204" pitchFamily="34" charset="0"/>
              </a:rPr>
              <a:t> </a:t>
            </a:r>
            <a:r>
              <a:rPr lang="cs-CZ" sz="1800" dirty="0">
                <a:solidFill>
                  <a:srgbClr val="FF0000"/>
                </a:solidFill>
                <a:latin typeface="Open Sans" panose="020B0606030504020204" pitchFamily="34" charset="0"/>
              </a:rPr>
              <a:t>NE, rozhodování se směla účastnit jen malá část Athéňanů</a:t>
            </a:r>
            <a:r>
              <a:rPr lang="cs-CZ" dirty="0">
                <a:solidFill>
                  <a:srgbClr val="FF0000"/>
                </a:solidFill>
                <a:latin typeface="Open Sans" panose="020B0606030504020204" pitchFamily="34" charset="0"/>
              </a:rPr>
              <a:t>.</a:t>
            </a: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7">
            <a:extLst>
              <a:ext uri="{FF2B5EF4-FFF2-40B4-BE49-F238E27FC236}">
                <a16:creationId xmlns="" xmlns:a16="http://schemas.microsoft.com/office/drawing/2014/main" id="{3AE5E3CD-5EE9-4A0B-9CD8-10AD172CF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381000"/>
            <a:ext cx="7696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sz="3600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Panovala ve starověkých Athénách </a:t>
            </a:r>
            <a:r>
              <a:rPr lang="cs-CZ" sz="3600" kern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POLITICKÁ ROVNOPRÁVNOST?</a:t>
            </a:r>
            <a:endParaRPr lang="en-US" sz="4800" kern="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0571879"/>
      </p:ext>
    </p:extLst>
  </p:cSld>
  <p:clrMapOvr>
    <a:masterClrMapping/>
  </p:clrMapOvr>
  <p:transition>
    <p:zoom/>
    <p:sndAc>
      <p:stSnd>
        <p:snd r:embed="rId3" name="09. Who Correct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611560" y="476672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7760" y="1238672"/>
            <a:ext cx="7772400" cy="1143000"/>
          </a:xfrm>
        </p:spPr>
        <p:txBody>
          <a:bodyPr/>
          <a:lstStyle/>
          <a:p>
            <a:r>
              <a:rPr lang="cs-CZ" sz="8000" dirty="0">
                <a:solidFill>
                  <a:schemeClr val="bg1"/>
                </a:solidFill>
                <a:latin typeface="Open Sans" panose="020B0606030504020204" pitchFamily="34" charset="0"/>
              </a:rPr>
              <a:t>Otázka 7 </a:t>
            </a:r>
            <a:endParaRPr lang="en-US" sz="80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H="1">
            <a:off x="1960" y="1924472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H="1">
            <a:off x="8612560" y="1924472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9057490"/>
      </p:ext>
    </p:extLst>
  </p:cSld>
  <p:clrMapOvr>
    <a:masterClrMapping/>
  </p:clrMapOvr>
  <p:transition>
    <p:zoom/>
    <p:sndAc>
      <p:stSnd>
        <p:snd r:embed="rId3" name="drumroll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539750" y="27813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A </a:t>
            </a:r>
            <a:r>
              <a:rPr lang="en-US" sz="6000" dirty="0">
                <a:latin typeface="Open Sans" panose="020B0606030504020204" pitchFamily="34" charset="0"/>
              </a:rPr>
              <a:t> </a:t>
            </a:r>
            <a:r>
              <a:rPr lang="pl-PL" dirty="0" smtClean="0">
                <a:solidFill>
                  <a:schemeClr val="bg1"/>
                </a:solidFill>
                <a:latin typeface="Open Sans" panose="020B0606030504020204" pitchFamily="34" charset="0"/>
              </a:rPr>
              <a:t>cizinci</a:t>
            </a:r>
            <a:endParaRPr lang="en-US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39750" y="377714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B</a:t>
            </a:r>
            <a:r>
              <a:rPr lang="en-US" sz="5400" b="1" baseline="10000" dirty="0">
                <a:solidFill>
                  <a:srgbClr val="FF9900"/>
                </a:solidFill>
                <a:latin typeface="Open Sans" panose="020B0606030504020204" pitchFamily="34" charset="0"/>
              </a:rPr>
              <a:t> </a:t>
            </a:r>
            <a:r>
              <a:rPr lang="en-US" sz="6000" dirty="0">
                <a:latin typeface="Open Sans" panose="020B0606030504020204" pitchFamily="34" charset="0"/>
              </a:rPr>
              <a:t> </a:t>
            </a:r>
            <a:r>
              <a:rPr lang="cs-CZ" dirty="0" smtClean="0">
                <a:solidFill>
                  <a:schemeClr val="bg1"/>
                </a:solidFill>
                <a:latin typeface="Open Sans" panose="020B0606030504020204" pitchFamily="34" charset="0"/>
              </a:rPr>
              <a:t>cizinci </a:t>
            </a:r>
            <a:r>
              <a:rPr lang="cs-CZ" dirty="0">
                <a:solidFill>
                  <a:schemeClr val="bg1"/>
                </a:solidFill>
                <a:latin typeface="Open Sans" panose="020B0606030504020204" pitchFamily="34" charset="0"/>
              </a:rPr>
              <a:t>a děti</a:t>
            </a: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533400" y="4757257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C </a:t>
            </a:r>
            <a:r>
              <a:rPr lang="en-US" sz="6000" dirty="0">
                <a:latin typeface="Open Sans" panose="020B0606030504020204" pitchFamily="34" charset="0"/>
              </a:rPr>
              <a:t> </a:t>
            </a:r>
            <a:r>
              <a:rPr lang="cs-CZ" dirty="0" smtClean="0">
                <a:solidFill>
                  <a:schemeClr val="bg1"/>
                </a:solidFill>
                <a:latin typeface="Open Sans" panose="020B0606030504020204" pitchFamily="34" charset="0"/>
              </a:rPr>
              <a:t>cizinci</a:t>
            </a:r>
            <a:r>
              <a:rPr lang="cs-CZ" dirty="0">
                <a:solidFill>
                  <a:schemeClr val="bg1"/>
                </a:solidFill>
                <a:latin typeface="Open Sans" panose="020B0606030504020204" pitchFamily="34" charset="0"/>
              </a:rPr>
              <a:t>, děti, otroci a ženy</a:t>
            </a:r>
            <a:endParaRPr lang="cs-CZ" sz="20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495300" y="576166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sz="4400" b="1" dirty="0">
                <a:solidFill>
                  <a:srgbClr val="FF9900"/>
                </a:solidFill>
                <a:latin typeface="Open Sans" panose="020B0606030504020204" pitchFamily="34" charset="0"/>
              </a:rPr>
              <a:t>D </a:t>
            </a:r>
            <a:r>
              <a:rPr lang="en-US" sz="4400" b="1" dirty="0">
                <a:solidFill>
                  <a:srgbClr val="FF9900"/>
                </a:solidFill>
                <a:latin typeface="Open Sans" panose="020B0606030504020204" pitchFamily="34" charset="0"/>
              </a:rPr>
              <a:t> </a:t>
            </a:r>
            <a:r>
              <a:rPr lang="cs-CZ" dirty="0" smtClean="0">
                <a:solidFill>
                  <a:schemeClr val="bg1"/>
                </a:solidFill>
                <a:latin typeface="Open Sans" panose="020B0606030504020204" pitchFamily="34" charset="0"/>
              </a:rPr>
              <a:t>cizinci</a:t>
            </a:r>
            <a:r>
              <a:rPr lang="cs-CZ" dirty="0">
                <a:solidFill>
                  <a:schemeClr val="bg1"/>
                </a:solidFill>
                <a:latin typeface="Open Sans" panose="020B0606030504020204" pitchFamily="34" charset="0"/>
              </a:rPr>
              <a:t>, děti, otroci, ženy a chudáci</a:t>
            </a: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7">
            <a:extLst>
              <a:ext uri="{FF2B5EF4-FFF2-40B4-BE49-F238E27FC236}">
                <a16:creationId xmlns="" xmlns:a16="http://schemas.microsoft.com/office/drawing/2014/main" id="{3AE5E3CD-5EE9-4A0B-9CD8-10AD172CF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381000"/>
            <a:ext cx="7696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Kdo se NESMĚL v Athénách účastnit rozhodování?</a:t>
            </a:r>
            <a:endParaRPr lang="en-US" sz="4800" kern="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8524003"/>
      </p:ext>
    </p:extLst>
  </p:cSld>
  <p:clrMapOvr>
    <a:masterClrMapping/>
  </p:clrMapOvr>
  <p:transition>
    <p:zoom/>
    <p:sndAc>
      <p:stSnd>
        <p:snd r:embed="rId3" name="09. Who Correct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539750" y="27813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A </a:t>
            </a:r>
            <a:r>
              <a:rPr lang="en-US" sz="6000" dirty="0">
                <a:latin typeface="Open Sans" panose="020B0606030504020204" pitchFamily="34" charset="0"/>
              </a:rPr>
              <a:t> </a:t>
            </a:r>
            <a:r>
              <a:rPr lang="pl-PL" dirty="0" smtClean="0">
                <a:solidFill>
                  <a:schemeClr val="bg1"/>
                </a:solidFill>
                <a:latin typeface="Open Sans" panose="020B0606030504020204" pitchFamily="34" charset="0"/>
              </a:rPr>
              <a:t>cizinci</a:t>
            </a:r>
            <a:endParaRPr lang="en-US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39750" y="377714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B</a:t>
            </a:r>
            <a:r>
              <a:rPr lang="en-US" sz="5400" b="1" baseline="10000" dirty="0">
                <a:solidFill>
                  <a:srgbClr val="FF9900"/>
                </a:solidFill>
                <a:latin typeface="Open Sans" panose="020B0606030504020204" pitchFamily="34" charset="0"/>
              </a:rPr>
              <a:t> </a:t>
            </a:r>
            <a:r>
              <a:rPr lang="en-US" sz="6000" dirty="0">
                <a:latin typeface="Open Sans" panose="020B0606030504020204" pitchFamily="34" charset="0"/>
              </a:rPr>
              <a:t> </a:t>
            </a:r>
            <a:r>
              <a:rPr lang="cs-CZ" dirty="0" smtClean="0">
                <a:solidFill>
                  <a:schemeClr val="bg1"/>
                </a:solidFill>
                <a:latin typeface="Open Sans" panose="020B0606030504020204" pitchFamily="34" charset="0"/>
              </a:rPr>
              <a:t>cizinci </a:t>
            </a:r>
            <a:r>
              <a:rPr lang="cs-CZ" dirty="0">
                <a:solidFill>
                  <a:schemeClr val="bg1"/>
                </a:solidFill>
                <a:latin typeface="Open Sans" panose="020B0606030504020204" pitchFamily="34" charset="0"/>
              </a:rPr>
              <a:t>a děti</a:t>
            </a: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533400" y="4757257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0000"/>
                </a:solidFill>
                <a:latin typeface="Open Sans" panose="020B0606030504020204" pitchFamily="34" charset="0"/>
              </a:rPr>
              <a:t>C </a:t>
            </a:r>
            <a:r>
              <a:rPr lang="en-US" sz="6000" dirty="0">
                <a:solidFill>
                  <a:srgbClr val="FF0000"/>
                </a:solidFill>
                <a:latin typeface="Open Sans" panose="020B0606030504020204" pitchFamily="34" charset="0"/>
              </a:rPr>
              <a:t> </a:t>
            </a:r>
            <a:r>
              <a:rPr lang="cs-CZ" dirty="0" smtClean="0">
                <a:solidFill>
                  <a:srgbClr val="FF0000"/>
                </a:solidFill>
                <a:latin typeface="Open Sans" panose="020B0606030504020204" pitchFamily="34" charset="0"/>
              </a:rPr>
              <a:t>cizinci</a:t>
            </a:r>
            <a:r>
              <a:rPr lang="cs-CZ" dirty="0">
                <a:solidFill>
                  <a:srgbClr val="FF0000"/>
                </a:solidFill>
                <a:latin typeface="Open Sans" panose="020B0606030504020204" pitchFamily="34" charset="0"/>
              </a:rPr>
              <a:t>, děti, otroci a ženy</a:t>
            </a:r>
            <a:endParaRPr lang="cs-CZ" sz="2000" dirty="0">
              <a:solidFill>
                <a:srgbClr val="FF0000"/>
              </a:solidFill>
              <a:latin typeface="Open Sans" panose="020B0606030504020204" pitchFamily="34" charset="0"/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495300" y="576166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sz="4400" b="1" dirty="0">
                <a:solidFill>
                  <a:srgbClr val="FF9900"/>
                </a:solidFill>
                <a:latin typeface="Open Sans" panose="020B0606030504020204" pitchFamily="34" charset="0"/>
              </a:rPr>
              <a:t>D </a:t>
            </a:r>
            <a:r>
              <a:rPr lang="en-US" sz="4400" b="1" dirty="0">
                <a:solidFill>
                  <a:srgbClr val="FF9900"/>
                </a:solidFill>
                <a:latin typeface="Open Sans" panose="020B0606030504020204" pitchFamily="34" charset="0"/>
              </a:rPr>
              <a:t> </a:t>
            </a:r>
            <a:r>
              <a:rPr lang="cs-CZ" dirty="0" smtClean="0">
                <a:solidFill>
                  <a:schemeClr val="bg1"/>
                </a:solidFill>
                <a:latin typeface="Open Sans" panose="020B0606030504020204" pitchFamily="34" charset="0"/>
              </a:rPr>
              <a:t>cizinci</a:t>
            </a:r>
            <a:r>
              <a:rPr lang="cs-CZ" dirty="0">
                <a:solidFill>
                  <a:schemeClr val="bg1"/>
                </a:solidFill>
                <a:latin typeface="Open Sans" panose="020B0606030504020204" pitchFamily="34" charset="0"/>
              </a:rPr>
              <a:t>, děti, otroci, ženy a chudáci</a:t>
            </a: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7">
            <a:extLst>
              <a:ext uri="{FF2B5EF4-FFF2-40B4-BE49-F238E27FC236}">
                <a16:creationId xmlns="" xmlns:a16="http://schemas.microsoft.com/office/drawing/2014/main" id="{3AE5E3CD-5EE9-4A0B-9CD8-10AD172CF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381000"/>
            <a:ext cx="7696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Kdo se NESMĚL v Athénách účastnit rozhodování?</a:t>
            </a:r>
            <a:endParaRPr lang="en-US" sz="4800" kern="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6671197"/>
      </p:ext>
    </p:extLst>
  </p:cSld>
  <p:clrMapOvr>
    <a:masterClrMapping/>
  </p:clrMapOvr>
  <p:transition>
    <p:zoom/>
    <p:sndAc>
      <p:stSnd>
        <p:snd r:embed="rId3" name="09. Who Correct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611560" y="404664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7760" y="1166664"/>
            <a:ext cx="7772400" cy="1143000"/>
          </a:xfrm>
        </p:spPr>
        <p:txBody>
          <a:bodyPr/>
          <a:lstStyle/>
          <a:p>
            <a:r>
              <a:rPr lang="cs-CZ" sz="8000" dirty="0">
                <a:solidFill>
                  <a:schemeClr val="bg1"/>
                </a:solidFill>
                <a:latin typeface="Open Sans" panose="020B0606030504020204" pitchFamily="34" charset="0"/>
              </a:rPr>
              <a:t>Otázka 8 </a:t>
            </a:r>
            <a:endParaRPr lang="en-US" sz="80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H="1">
            <a:off x="1960" y="1852464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H="1">
            <a:off x="8612560" y="1852464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  <p:sndAc>
      <p:stSnd>
        <p:snd r:embed="rId3" name="drumroll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539750" y="27813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A </a:t>
            </a:r>
            <a:r>
              <a:rPr lang="en-US" sz="6000" dirty="0">
                <a:latin typeface="Open Sans" panose="020B0606030504020204" pitchFamily="34" charset="0"/>
              </a:rPr>
              <a:t> </a:t>
            </a:r>
            <a:r>
              <a:rPr lang="pl-PL" dirty="0" smtClean="0">
                <a:solidFill>
                  <a:schemeClr val="bg1"/>
                </a:solidFill>
                <a:latin typeface="Open Sans" panose="020B0606030504020204" pitchFamily="34" charset="0"/>
              </a:rPr>
              <a:t>demonstrace</a:t>
            </a:r>
            <a:endParaRPr lang="pl-PL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39750" y="377714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B</a:t>
            </a:r>
            <a:r>
              <a:rPr lang="en-US" sz="5400" b="1" baseline="10000" dirty="0">
                <a:solidFill>
                  <a:srgbClr val="FF9900"/>
                </a:solidFill>
                <a:latin typeface="Open Sans" panose="020B0606030504020204" pitchFamily="34" charset="0"/>
              </a:rPr>
              <a:t> </a:t>
            </a:r>
            <a:r>
              <a:rPr lang="en-US" sz="6000" dirty="0">
                <a:latin typeface="Open Sans" panose="020B0606030504020204" pitchFamily="34" charset="0"/>
              </a:rPr>
              <a:t> </a:t>
            </a:r>
            <a:r>
              <a:rPr lang="cs-CZ" dirty="0" smtClean="0">
                <a:solidFill>
                  <a:schemeClr val="bg1"/>
                </a:solidFill>
                <a:latin typeface="Open Sans" panose="020B0606030504020204" pitchFamily="34" charset="0"/>
              </a:rPr>
              <a:t>volby</a:t>
            </a:r>
            <a:endParaRPr lang="cs-CZ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533400" y="4757257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C </a:t>
            </a:r>
            <a:r>
              <a:rPr lang="en-US" sz="6000" dirty="0">
                <a:latin typeface="Open Sans" panose="020B0606030504020204" pitchFamily="34" charset="0"/>
              </a:rPr>
              <a:t> </a:t>
            </a:r>
            <a:r>
              <a:rPr lang="cs-CZ" dirty="0" smtClean="0">
                <a:solidFill>
                  <a:schemeClr val="bg1"/>
                </a:solidFill>
                <a:latin typeface="Open Sans" panose="020B0606030504020204" pitchFamily="34" charset="0"/>
              </a:rPr>
              <a:t>stávka</a:t>
            </a:r>
            <a:endParaRPr lang="cs-CZ" sz="20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495300" y="576166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sz="4400" b="1" dirty="0">
                <a:solidFill>
                  <a:srgbClr val="FF9900"/>
                </a:solidFill>
                <a:latin typeface="Open Sans" panose="020B0606030504020204" pitchFamily="34" charset="0"/>
              </a:rPr>
              <a:t>D </a:t>
            </a:r>
            <a:r>
              <a:rPr lang="en-US" sz="4400" b="1" dirty="0">
                <a:solidFill>
                  <a:srgbClr val="FF9900"/>
                </a:solidFill>
                <a:latin typeface="Open Sans" panose="020B0606030504020204" pitchFamily="34" charset="0"/>
              </a:rPr>
              <a:t> </a:t>
            </a:r>
            <a:r>
              <a:rPr lang="cs-CZ" dirty="0" smtClean="0">
                <a:solidFill>
                  <a:schemeClr val="bg1"/>
                </a:solidFill>
                <a:latin typeface="Open Sans" panose="020B0606030504020204" pitchFamily="34" charset="0"/>
              </a:rPr>
              <a:t>referendum</a:t>
            </a:r>
            <a:endParaRPr lang="cs-CZ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7">
            <a:extLst>
              <a:ext uri="{FF2B5EF4-FFF2-40B4-BE49-F238E27FC236}">
                <a16:creationId xmlns="" xmlns:a16="http://schemas.microsoft.com/office/drawing/2014/main" id="{3AE5E3CD-5EE9-4A0B-9CD8-10AD172CF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381000"/>
            <a:ext cx="7696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Důležitým nástrojem </a:t>
            </a:r>
            <a:r>
              <a:rPr lang="cs-CZ" sz="3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PŘÍMÉ DEMOKRACIE je </a:t>
            </a:r>
            <a:r>
              <a:rPr lang="cs-CZ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dnes…</a:t>
            </a:r>
            <a:endParaRPr lang="en-US" sz="4800" kern="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7530685"/>
      </p:ext>
    </p:extLst>
  </p:cSld>
  <p:clrMapOvr>
    <a:masterClrMapping/>
  </p:clrMapOvr>
  <p:transition>
    <p:zoom/>
    <p:sndAc>
      <p:stSnd>
        <p:snd r:embed="rId3" name="09. Who Correct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539750" y="27813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A </a:t>
            </a:r>
            <a:r>
              <a:rPr lang="en-US" sz="6000" dirty="0">
                <a:latin typeface="Open Sans" panose="020B0606030504020204" pitchFamily="34" charset="0"/>
              </a:rPr>
              <a:t> </a:t>
            </a:r>
            <a:r>
              <a:rPr lang="pl-PL" dirty="0" smtClean="0">
                <a:solidFill>
                  <a:schemeClr val="bg1"/>
                </a:solidFill>
                <a:latin typeface="Open Sans" panose="020B0606030504020204" pitchFamily="34" charset="0"/>
              </a:rPr>
              <a:t>demonstrace</a:t>
            </a:r>
            <a:endParaRPr lang="pl-PL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39750" y="377714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B</a:t>
            </a:r>
            <a:r>
              <a:rPr lang="en-US" sz="5400" b="1" baseline="10000" dirty="0">
                <a:solidFill>
                  <a:srgbClr val="FF9900"/>
                </a:solidFill>
                <a:latin typeface="Open Sans" panose="020B0606030504020204" pitchFamily="34" charset="0"/>
              </a:rPr>
              <a:t> </a:t>
            </a:r>
            <a:r>
              <a:rPr lang="en-US" sz="6000" dirty="0">
                <a:latin typeface="Open Sans" panose="020B0606030504020204" pitchFamily="34" charset="0"/>
              </a:rPr>
              <a:t> </a:t>
            </a:r>
            <a:r>
              <a:rPr lang="cs-CZ" dirty="0" smtClean="0">
                <a:solidFill>
                  <a:schemeClr val="bg1"/>
                </a:solidFill>
                <a:latin typeface="Open Sans" panose="020B0606030504020204" pitchFamily="34" charset="0"/>
              </a:rPr>
              <a:t>volby</a:t>
            </a:r>
            <a:endParaRPr lang="cs-CZ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533400" y="4757257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C </a:t>
            </a:r>
            <a:r>
              <a:rPr lang="en-US" sz="6000" dirty="0">
                <a:latin typeface="Open Sans" panose="020B0606030504020204" pitchFamily="34" charset="0"/>
              </a:rPr>
              <a:t> </a:t>
            </a:r>
            <a:r>
              <a:rPr lang="cs-CZ" dirty="0" smtClean="0">
                <a:solidFill>
                  <a:schemeClr val="bg1"/>
                </a:solidFill>
                <a:latin typeface="Open Sans" panose="020B0606030504020204" pitchFamily="34" charset="0"/>
              </a:rPr>
              <a:t>stávka</a:t>
            </a:r>
            <a:endParaRPr lang="cs-CZ" sz="20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495300" y="576166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sz="4400" b="1" dirty="0">
                <a:solidFill>
                  <a:srgbClr val="FF0000"/>
                </a:solidFill>
                <a:latin typeface="Open Sans" panose="020B0606030504020204" pitchFamily="34" charset="0"/>
              </a:rPr>
              <a:t>D </a:t>
            </a:r>
            <a:r>
              <a:rPr lang="en-US" sz="4400" b="1" dirty="0">
                <a:solidFill>
                  <a:srgbClr val="FF0000"/>
                </a:solidFill>
                <a:latin typeface="Open Sans" panose="020B0606030504020204" pitchFamily="34" charset="0"/>
              </a:rPr>
              <a:t> </a:t>
            </a:r>
            <a:r>
              <a:rPr lang="cs-CZ" dirty="0" smtClean="0">
                <a:solidFill>
                  <a:srgbClr val="FF0000"/>
                </a:solidFill>
                <a:latin typeface="Open Sans" panose="020B0606030504020204" pitchFamily="34" charset="0"/>
              </a:rPr>
              <a:t>referendum</a:t>
            </a:r>
            <a:endParaRPr lang="cs-CZ" dirty="0">
              <a:solidFill>
                <a:srgbClr val="FF0000"/>
              </a:solidFill>
              <a:latin typeface="Open Sans" panose="020B0606030504020204" pitchFamily="34" charset="0"/>
            </a:endParaRP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7">
            <a:extLst>
              <a:ext uri="{FF2B5EF4-FFF2-40B4-BE49-F238E27FC236}">
                <a16:creationId xmlns="" xmlns:a16="http://schemas.microsoft.com/office/drawing/2014/main" id="{3AE5E3CD-5EE9-4A0B-9CD8-10AD172CF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381000"/>
            <a:ext cx="7696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Důležitým nástrojem </a:t>
            </a:r>
            <a:r>
              <a:rPr lang="cs-CZ" sz="3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PŘÍMÉ DEMOKRACIE </a:t>
            </a:r>
            <a:r>
              <a:rPr lang="cs-CZ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 dnes…</a:t>
            </a:r>
            <a:endParaRPr lang="en-US" sz="4800" kern="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0288838"/>
      </p:ext>
    </p:extLst>
  </p:cSld>
  <p:clrMapOvr>
    <a:masterClrMapping/>
  </p:clrMapOvr>
  <p:transition>
    <p:zoom/>
    <p:sndAc>
      <p:stSnd>
        <p:snd r:embed="rId3" name="09. Who Correct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611560" y="404664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7760" y="1166664"/>
            <a:ext cx="7772400" cy="1143000"/>
          </a:xfrm>
        </p:spPr>
        <p:txBody>
          <a:bodyPr/>
          <a:lstStyle/>
          <a:p>
            <a:r>
              <a:rPr lang="cs-CZ" sz="8000" dirty="0">
                <a:solidFill>
                  <a:schemeClr val="bg1"/>
                </a:solidFill>
                <a:latin typeface="Open Sans" panose="020B0606030504020204" pitchFamily="34" charset="0"/>
              </a:rPr>
              <a:t>Otázka 9 </a:t>
            </a:r>
            <a:endParaRPr lang="en-US" sz="80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H="1">
            <a:off x="1960" y="1852464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H="1">
            <a:off x="8612560" y="1852464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  <p:sndAc>
      <p:stSnd>
        <p:snd r:embed="rId3" name="drumroll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539750" y="27813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A </a:t>
            </a:r>
            <a:r>
              <a:rPr lang="en-US" sz="6000" dirty="0">
                <a:latin typeface="Open Sans" panose="020B0606030504020204" pitchFamily="34" charset="0"/>
              </a:rPr>
              <a:t> </a:t>
            </a:r>
            <a:r>
              <a:rPr lang="pl-PL" dirty="0">
                <a:solidFill>
                  <a:schemeClr val="bg1"/>
                </a:solidFill>
                <a:latin typeface="Open Sans" panose="020B0606030504020204" pitchFamily="34" charset="0"/>
              </a:rPr>
              <a:t>ve Švýcarsku</a:t>
            </a: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39750" y="377714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B</a:t>
            </a:r>
            <a:r>
              <a:rPr lang="en-US" sz="5400" b="1" baseline="10000" dirty="0">
                <a:solidFill>
                  <a:srgbClr val="FF9900"/>
                </a:solidFill>
                <a:latin typeface="Open Sans" panose="020B0606030504020204" pitchFamily="34" charset="0"/>
              </a:rPr>
              <a:t> </a:t>
            </a:r>
            <a:r>
              <a:rPr lang="en-US" sz="6000" dirty="0">
                <a:latin typeface="Open Sans" panose="020B0606030504020204" pitchFamily="34" charset="0"/>
              </a:rPr>
              <a:t> </a:t>
            </a:r>
            <a:r>
              <a:rPr lang="cs-CZ" dirty="0">
                <a:solidFill>
                  <a:schemeClr val="bg1"/>
                </a:solidFill>
                <a:latin typeface="Open Sans" panose="020B0606030504020204" pitchFamily="34" charset="0"/>
              </a:rPr>
              <a:t>v USA</a:t>
            </a: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533400" y="4757257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C </a:t>
            </a:r>
            <a:r>
              <a:rPr lang="en-US" sz="6000" dirty="0">
                <a:latin typeface="Open Sans" panose="020B0606030504020204" pitchFamily="34" charset="0"/>
              </a:rPr>
              <a:t> </a:t>
            </a:r>
            <a:r>
              <a:rPr lang="cs-CZ" dirty="0">
                <a:solidFill>
                  <a:schemeClr val="bg1"/>
                </a:solidFill>
                <a:latin typeface="Open Sans" panose="020B0606030504020204" pitchFamily="34" charset="0"/>
              </a:rPr>
              <a:t>v Rusku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495300" y="576166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sz="4400" b="1" dirty="0">
                <a:solidFill>
                  <a:srgbClr val="FF9900"/>
                </a:solidFill>
                <a:latin typeface="Open Sans" panose="020B0606030504020204" pitchFamily="34" charset="0"/>
              </a:rPr>
              <a:t>D </a:t>
            </a:r>
            <a:r>
              <a:rPr lang="en-US" sz="4400" b="1" dirty="0">
                <a:solidFill>
                  <a:srgbClr val="FF9900"/>
                </a:solidFill>
                <a:latin typeface="Open Sans" panose="020B0606030504020204" pitchFamily="34" charset="0"/>
              </a:rPr>
              <a:t> </a:t>
            </a:r>
            <a:r>
              <a:rPr lang="cs-CZ" dirty="0">
                <a:solidFill>
                  <a:schemeClr val="bg1"/>
                </a:solidFill>
                <a:latin typeface="Open Sans" panose="020B0606030504020204" pitchFamily="34" charset="0"/>
              </a:rPr>
              <a:t>nikde</a:t>
            </a: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7">
            <a:extLst>
              <a:ext uri="{FF2B5EF4-FFF2-40B4-BE49-F238E27FC236}">
                <a16:creationId xmlns="" xmlns:a16="http://schemas.microsoft.com/office/drawing/2014/main" id="{3AE5E3CD-5EE9-4A0B-9CD8-10AD172CF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381000"/>
            <a:ext cx="7696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sz="3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PŘÍMÁ DEMOKRACIE v </a:t>
            </a:r>
            <a:r>
              <a:rPr lang="cs-CZ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současnosti převládá…</a:t>
            </a:r>
            <a:endParaRPr lang="en-US" sz="4800" kern="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6633859"/>
      </p:ext>
    </p:extLst>
  </p:cSld>
  <p:clrMapOvr>
    <a:masterClrMapping/>
  </p:clrMapOvr>
  <p:transition>
    <p:zoom/>
    <p:sndAc>
      <p:stSnd>
        <p:snd r:embed="rId3" name="09. Who Correct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539750" y="27813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A </a:t>
            </a:r>
            <a:r>
              <a:rPr lang="en-US" sz="6000" dirty="0">
                <a:latin typeface="Open Sans" panose="020B0606030504020204" pitchFamily="34" charset="0"/>
              </a:rPr>
              <a:t> </a:t>
            </a:r>
            <a:r>
              <a:rPr lang="pl-PL" dirty="0">
                <a:solidFill>
                  <a:schemeClr val="bg1"/>
                </a:solidFill>
                <a:latin typeface="Open Sans" panose="020B0606030504020204" pitchFamily="34" charset="0"/>
              </a:rPr>
              <a:t>ve Švýcarsku</a:t>
            </a: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39750" y="377714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B</a:t>
            </a:r>
            <a:r>
              <a:rPr lang="en-US" sz="5400" b="1" baseline="10000" dirty="0">
                <a:solidFill>
                  <a:srgbClr val="FF9900"/>
                </a:solidFill>
                <a:latin typeface="Open Sans" panose="020B0606030504020204" pitchFamily="34" charset="0"/>
              </a:rPr>
              <a:t> </a:t>
            </a:r>
            <a:r>
              <a:rPr lang="en-US" sz="6000" dirty="0">
                <a:latin typeface="Open Sans" panose="020B0606030504020204" pitchFamily="34" charset="0"/>
              </a:rPr>
              <a:t> </a:t>
            </a:r>
            <a:r>
              <a:rPr lang="cs-CZ" dirty="0">
                <a:solidFill>
                  <a:schemeClr val="bg1"/>
                </a:solidFill>
                <a:latin typeface="Open Sans" panose="020B0606030504020204" pitchFamily="34" charset="0"/>
              </a:rPr>
              <a:t>v USA</a:t>
            </a: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533400" y="4757257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C </a:t>
            </a:r>
            <a:r>
              <a:rPr lang="en-US" sz="6000" dirty="0">
                <a:latin typeface="Open Sans" panose="020B0606030504020204" pitchFamily="34" charset="0"/>
              </a:rPr>
              <a:t> </a:t>
            </a:r>
            <a:r>
              <a:rPr lang="cs-CZ" dirty="0">
                <a:solidFill>
                  <a:schemeClr val="bg1"/>
                </a:solidFill>
                <a:latin typeface="Open Sans" panose="020B0606030504020204" pitchFamily="34" charset="0"/>
              </a:rPr>
              <a:t>v Rusku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495300" y="576166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sz="4400" b="1" dirty="0">
                <a:solidFill>
                  <a:srgbClr val="FF0000"/>
                </a:solidFill>
                <a:latin typeface="Open Sans" panose="020B0606030504020204" pitchFamily="34" charset="0"/>
              </a:rPr>
              <a:t>D </a:t>
            </a:r>
            <a:r>
              <a:rPr lang="en-US" sz="4400" b="1" dirty="0">
                <a:solidFill>
                  <a:srgbClr val="FF0000"/>
                </a:solidFill>
                <a:latin typeface="Open Sans" panose="020B0606030504020204" pitchFamily="34" charset="0"/>
              </a:rPr>
              <a:t> </a:t>
            </a:r>
            <a:r>
              <a:rPr lang="cs-CZ" dirty="0">
                <a:solidFill>
                  <a:srgbClr val="FF0000"/>
                </a:solidFill>
                <a:latin typeface="Open Sans" panose="020B0606030504020204" pitchFamily="34" charset="0"/>
              </a:rPr>
              <a:t>nikde</a:t>
            </a: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7">
            <a:extLst>
              <a:ext uri="{FF2B5EF4-FFF2-40B4-BE49-F238E27FC236}">
                <a16:creationId xmlns="" xmlns:a16="http://schemas.microsoft.com/office/drawing/2014/main" id="{3AE5E3CD-5EE9-4A0B-9CD8-10AD172CF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381000"/>
            <a:ext cx="7696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sz="3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PŘÍMÁ DEMOKRACIE v současnosti převládá</a:t>
            </a:r>
            <a:r>
              <a:rPr lang="cs-CZ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en-US" sz="4800" kern="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7852624"/>
      </p:ext>
    </p:extLst>
  </p:cSld>
  <p:clrMapOvr>
    <a:masterClrMapping/>
  </p:clrMapOvr>
  <p:transition>
    <p:zoom/>
    <p:sndAc>
      <p:stSnd>
        <p:snd r:embed="rId3" name="09. Who Correct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611560" y="332656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55576" y="1124744"/>
            <a:ext cx="7772400" cy="1143000"/>
          </a:xfrm>
        </p:spPr>
        <p:txBody>
          <a:bodyPr/>
          <a:lstStyle/>
          <a:p>
            <a:r>
              <a:rPr lang="cs-CZ" sz="8000" dirty="0">
                <a:solidFill>
                  <a:schemeClr val="bg1"/>
                </a:solidFill>
                <a:latin typeface="Open Sans" panose="020B0606030504020204" pitchFamily="34" charset="0"/>
              </a:rPr>
              <a:t>Otázka 1 </a:t>
            </a:r>
            <a:endParaRPr lang="en-US" sz="80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H="1">
            <a:off x="1960" y="1780456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H="1">
            <a:off x="8612560" y="1780456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  <p:sndAc>
      <p:stSnd>
        <p:snd r:embed="rId3" name="drumroll.wav"/>
      </p:stSnd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611560" y="54868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7760" y="1310680"/>
            <a:ext cx="7772400" cy="1143000"/>
          </a:xfrm>
        </p:spPr>
        <p:txBody>
          <a:bodyPr/>
          <a:lstStyle/>
          <a:p>
            <a:r>
              <a:rPr lang="cs-CZ" sz="8000" dirty="0">
                <a:solidFill>
                  <a:schemeClr val="bg1"/>
                </a:solidFill>
                <a:latin typeface="Open Sans" panose="020B0606030504020204" pitchFamily="34" charset="0"/>
              </a:rPr>
              <a:t>Otázka 10 </a:t>
            </a:r>
            <a:endParaRPr lang="en-US" sz="80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H="1">
            <a:off x="1960" y="199648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H="1">
            <a:off x="8612560" y="199648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1314794"/>
      </p:ext>
    </p:extLst>
  </p:cSld>
  <p:clrMapOvr>
    <a:masterClrMapping/>
  </p:clrMapOvr>
  <p:transition>
    <p:zoom/>
    <p:sndAc>
      <p:stSnd>
        <p:snd r:embed="rId3" name="drumroll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539750" y="27813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A </a:t>
            </a:r>
            <a:r>
              <a:rPr lang="en-US" sz="6000" dirty="0">
                <a:latin typeface="Open Sans" panose="020B0606030504020204" pitchFamily="34" charset="0"/>
              </a:rPr>
              <a:t> </a:t>
            </a:r>
            <a:r>
              <a:rPr lang="pl-PL" dirty="0" smtClean="0">
                <a:solidFill>
                  <a:schemeClr val="bg1"/>
                </a:solidFill>
                <a:latin typeface="Open Sans" panose="020B0606030504020204" pitchFamily="34" charset="0"/>
              </a:rPr>
              <a:t>diktatura </a:t>
            </a:r>
            <a:r>
              <a:rPr lang="pl-PL" dirty="0">
                <a:solidFill>
                  <a:schemeClr val="bg1"/>
                </a:solidFill>
                <a:latin typeface="Open Sans" panose="020B0606030504020204" pitchFamily="34" charset="0"/>
              </a:rPr>
              <a:t>Evropské unie</a:t>
            </a: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39750" y="377714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B</a:t>
            </a:r>
            <a:r>
              <a:rPr lang="en-US" sz="5400" b="1" baseline="10000" dirty="0">
                <a:solidFill>
                  <a:srgbClr val="FF9900"/>
                </a:solidFill>
                <a:latin typeface="Open Sans" panose="020B0606030504020204" pitchFamily="34" charset="0"/>
              </a:rPr>
              <a:t> </a:t>
            </a:r>
            <a:r>
              <a:rPr lang="en-US" sz="6000" dirty="0">
                <a:latin typeface="Open Sans" panose="020B0606030504020204" pitchFamily="34" charset="0"/>
              </a:rPr>
              <a:t> </a:t>
            </a:r>
            <a:r>
              <a:rPr lang="cs-CZ" dirty="0" smtClean="0">
                <a:solidFill>
                  <a:schemeClr val="bg1"/>
                </a:solidFill>
                <a:latin typeface="Open Sans" panose="020B0606030504020204" pitchFamily="34" charset="0"/>
              </a:rPr>
              <a:t>přímá </a:t>
            </a:r>
            <a:r>
              <a:rPr lang="cs-CZ" dirty="0">
                <a:solidFill>
                  <a:schemeClr val="bg1"/>
                </a:solidFill>
                <a:latin typeface="Open Sans" panose="020B0606030504020204" pitchFamily="34" charset="0"/>
              </a:rPr>
              <a:t>demokracie</a:t>
            </a: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533400" y="4757257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C </a:t>
            </a:r>
            <a:r>
              <a:rPr lang="en-US" sz="6000" dirty="0">
                <a:latin typeface="Open Sans" panose="020B0606030504020204" pitchFamily="34" charset="0"/>
              </a:rPr>
              <a:t> </a:t>
            </a:r>
            <a:r>
              <a:rPr lang="cs-CZ" dirty="0" smtClean="0">
                <a:solidFill>
                  <a:schemeClr val="bg1"/>
                </a:solidFill>
                <a:latin typeface="Open Sans" panose="020B0606030504020204" pitchFamily="34" charset="0"/>
              </a:rPr>
              <a:t>byrokracie </a:t>
            </a:r>
            <a:endParaRPr lang="cs-CZ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495300" y="576166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sz="4400" b="1" dirty="0">
                <a:solidFill>
                  <a:srgbClr val="FF9900"/>
                </a:solidFill>
                <a:latin typeface="Open Sans" panose="020B0606030504020204" pitchFamily="34" charset="0"/>
              </a:rPr>
              <a:t>D </a:t>
            </a:r>
            <a:r>
              <a:rPr lang="en-US" sz="4400" b="1" dirty="0">
                <a:solidFill>
                  <a:srgbClr val="FF9900"/>
                </a:solidFill>
                <a:latin typeface="Open Sans" panose="020B0606030504020204" pitchFamily="34" charset="0"/>
              </a:rPr>
              <a:t> </a:t>
            </a:r>
            <a:r>
              <a:rPr lang="cs-CZ" dirty="0" smtClean="0">
                <a:solidFill>
                  <a:schemeClr val="bg1"/>
                </a:solidFill>
                <a:latin typeface="Open Sans" panose="020B0606030504020204" pitchFamily="34" charset="0"/>
              </a:rPr>
              <a:t>zastupitelská </a:t>
            </a:r>
            <a:r>
              <a:rPr lang="cs-CZ" dirty="0">
                <a:solidFill>
                  <a:schemeClr val="bg1"/>
                </a:solidFill>
                <a:latin typeface="Open Sans" panose="020B0606030504020204" pitchFamily="34" charset="0"/>
              </a:rPr>
              <a:t>demokracie</a:t>
            </a: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7">
            <a:extLst>
              <a:ext uri="{FF2B5EF4-FFF2-40B4-BE49-F238E27FC236}">
                <a16:creationId xmlns="" xmlns:a16="http://schemas.microsoft.com/office/drawing/2014/main" id="{3AE5E3CD-5EE9-4A0B-9CD8-10AD172CF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381000"/>
            <a:ext cx="7696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Jaký je </a:t>
            </a:r>
            <a:r>
              <a:rPr lang="cs-CZ" sz="3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POLITICKÝ</a:t>
            </a:r>
            <a:r>
              <a:rPr lang="cs-CZ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cs-CZ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3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SYSTÉM v </a:t>
            </a:r>
            <a:r>
              <a:rPr lang="cs-CZ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ČR?</a:t>
            </a:r>
            <a:endParaRPr lang="en-US" sz="4800" kern="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0466923"/>
      </p:ext>
    </p:extLst>
  </p:cSld>
  <p:clrMapOvr>
    <a:masterClrMapping/>
  </p:clrMapOvr>
  <p:transition>
    <p:zoom/>
    <p:sndAc>
      <p:stSnd>
        <p:snd r:embed="rId3" name="09. Who Correct.wav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539750" y="27813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A </a:t>
            </a:r>
            <a:r>
              <a:rPr lang="en-US" sz="6000" dirty="0">
                <a:latin typeface="Open Sans" panose="020B0606030504020204" pitchFamily="34" charset="0"/>
              </a:rPr>
              <a:t> </a:t>
            </a:r>
            <a:r>
              <a:rPr lang="pl-PL" dirty="0" smtClean="0">
                <a:solidFill>
                  <a:schemeClr val="bg1"/>
                </a:solidFill>
                <a:latin typeface="Open Sans" panose="020B0606030504020204" pitchFamily="34" charset="0"/>
              </a:rPr>
              <a:t>diktatura </a:t>
            </a:r>
            <a:r>
              <a:rPr lang="pl-PL" dirty="0">
                <a:solidFill>
                  <a:schemeClr val="bg1"/>
                </a:solidFill>
                <a:latin typeface="Open Sans" panose="020B0606030504020204" pitchFamily="34" charset="0"/>
              </a:rPr>
              <a:t>Evropské unie</a:t>
            </a: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39750" y="377714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B</a:t>
            </a:r>
            <a:r>
              <a:rPr lang="en-US" sz="5400" b="1" baseline="10000" dirty="0">
                <a:solidFill>
                  <a:srgbClr val="FF9900"/>
                </a:solidFill>
                <a:latin typeface="Open Sans" panose="020B0606030504020204" pitchFamily="34" charset="0"/>
              </a:rPr>
              <a:t> </a:t>
            </a:r>
            <a:r>
              <a:rPr lang="en-US" sz="6000" dirty="0">
                <a:latin typeface="Open Sans" panose="020B0606030504020204" pitchFamily="34" charset="0"/>
              </a:rPr>
              <a:t> </a:t>
            </a:r>
            <a:r>
              <a:rPr lang="cs-CZ" dirty="0" smtClean="0">
                <a:solidFill>
                  <a:schemeClr val="bg1"/>
                </a:solidFill>
                <a:latin typeface="Open Sans" panose="020B0606030504020204" pitchFamily="34" charset="0"/>
              </a:rPr>
              <a:t>přímá </a:t>
            </a:r>
            <a:r>
              <a:rPr lang="cs-CZ" dirty="0">
                <a:solidFill>
                  <a:schemeClr val="bg1"/>
                </a:solidFill>
                <a:latin typeface="Open Sans" panose="020B0606030504020204" pitchFamily="34" charset="0"/>
              </a:rPr>
              <a:t>demokracie</a:t>
            </a: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533400" y="4757257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C </a:t>
            </a:r>
            <a:r>
              <a:rPr lang="en-US" sz="6000" dirty="0">
                <a:latin typeface="Open Sans" panose="020B0606030504020204" pitchFamily="34" charset="0"/>
              </a:rPr>
              <a:t> </a:t>
            </a:r>
            <a:r>
              <a:rPr lang="cs-CZ" dirty="0" smtClean="0">
                <a:solidFill>
                  <a:schemeClr val="bg1"/>
                </a:solidFill>
                <a:latin typeface="Open Sans" panose="020B0606030504020204" pitchFamily="34" charset="0"/>
              </a:rPr>
              <a:t>byrokracie </a:t>
            </a:r>
            <a:endParaRPr lang="cs-CZ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495300" y="576166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sz="4400" b="1" dirty="0">
                <a:solidFill>
                  <a:srgbClr val="FF0000"/>
                </a:solidFill>
                <a:latin typeface="Open Sans" panose="020B0606030504020204" pitchFamily="34" charset="0"/>
              </a:rPr>
              <a:t>D </a:t>
            </a:r>
            <a:r>
              <a:rPr lang="en-US" sz="4400" b="1" dirty="0">
                <a:solidFill>
                  <a:srgbClr val="FF0000"/>
                </a:solidFill>
                <a:latin typeface="Open Sans" panose="020B0606030504020204" pitchFamily="34" charset="0"/>
              </a:rPr>
              <a:t> </a:t>
            </a:r>
            <a:r>
              <a:rPr lang="cs-CZ" dirty="0" smtClean="0">
                <a:solidFill>
                  <a:srgbClr val="FF0000"/>
                </a:solidFill>
                <a:latin typeface="Open Sans" panose="020B0606030504020204" pitchFamily="34" charset="0"/>
              </a:rPr>
              <a:t>zastupitelská </a:t>
            </a:r>
            <a:r>
              <a:rPr lang="cs-CZ" dirty="0">
                <a:solidFill>
                  <a:srgbClr val="FF0000"/>
                </a:solidFill>
                <a:latin typeface="Open Sans" panose="020B0606030504020204" pitchFamily="34" charset="0"/>
              </a:rPr>
              <a:t>demokracie</a:t>
            </a: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7">
            <a:extLst>
              <a:ext uri="{FF2B5EF4-FFF2-40B4-BE49-F238E27FC236}">
                <a16:creationId xmlns="" xmlns:a16="http://schemas.microsoft.com/office/drawing/2014/main" id="{3AE5E3CD-5EE9-4A0B-9CD8-10AD172CF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381000"/>
            <a:ext cx="7696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Jaký je </a:t>
            </a:r>
            <a:r>
              <a:rPr lang="cs-CZ" sz="3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POLITICKÝ</a:t>
            </a:r>
            <a:r>
              <a:rPr lang="cs-CZ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cs-CZ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3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SYSTÉM v </a:t>
            </a:r>
            <a:r>
              <a:rPr lang="cs-CZ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ČR?</a:t>
            </a:r>
            <a:endParaRPr lang="en-US" sz="4800" kern="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5791974"/>
      </p:ext>
    </p:extLst>
  </p:cSld>
  <p:clrMapOvr>
    <a:masterClrMapping/>
  </p:clrMapOvr>
  <p:transition>
    <p:zoom/>
    <p:sndAc>
      <p:stSnd>
        <p:snd r:embed="rId3" name="09. Who Correct.wav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611560" y="476672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7760" y="1238672"/>
            <a:ext cx="7772400" cy="1143000"/>
          </a:xfrm>
        </p:spPr>
        <p:txBody>
          <a:bodyPr/>
          <a:lstStyle/>
          <a:p>
            <a:r>
              <a:rPr lang="cs-CZ" sz="8000" dirty="0">
                <a:solidFill>
                  <a:schemeClr val="bg1"/>
                </a:solidFill>
                <a:latin typeface="Open Sans" panose="020B0606030504020204" pitchFamily="34" charset="0"/>
              </a:rPr>
              <a:t>Otázka 11 </a:t>
            </a:r>
            <a:endParaRPr lang="en-US" sz="80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H="1">
            <a:off x="1960" y="1924472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H="1">
            <a:off x="8612560" y="1924472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694868"/>
      </p:ext>
    </p:extLst>
  </p:cSld>
  <p:clrMapOvr>
    <a:masterClrMapping/>
  </p:clrMapOvr>
  <p:transition>
    <p:zoom/>
    <p:sndAc>
      <p:stSnd>
        <p:snd r:embed="rId3" name="drumroll.wav"/>
      </p:stSnd>
    </p:sndAc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539750" y="27813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A</a:t>
            </a:r>
            <a:endParaRPr lang="pl-PL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39750" y="377714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B</a:t>
            </a:r>
            <a:r>
              <a:rPr lang="en-US" sz="5400" b="1" baseline="10000" dirty="0">
                <a:solidFill>
                  <a:srgbClr val="FF9900"/>
                </a:solidFill>
                <a:latin typeface="Open Sans" panose="020B0606030504020204" pitchFamily="34" charset="0"/>
              </a:rPr>
              <a:t> </a:t>
            </a:r>
            <a:r>
              <a:rPr lang="en-US" sz="6000" dirty="0">
                <a:latin typeface="Open Sans" panose="020B0606030504020204" pitchFamily="34" charset="0"/>
              </a:rPr>
              <a:t> </a:t>
            </a:r>
            <a:r>
              <a:rPr lang="cs-CZ" sz="2000" dirty="0">
                <a:solidFill>
                  <a:schemeClr val="bg1"/>
                </a:solidFill>
                <a:latin typeface="Open Sans" panose="020B0606030504020204" pitchFamily="34" charset="0"/>
              </a:rPr>
              <a:t>jsou jmenováni politickými stranami </a:t>
            </a:r>
            <a:endParaRPr lang="cs-CZ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533400" y="4757257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C </a:t>
            </a:r>
            <a:r>
              <a:rPr lang="en-US" sz="6000" dirty="0">
                <a:latin typeface="Open Sans" panose="020B0606030504020204" pitchFamily="34" charset="0"/>
              </a:rPr>
              <a:t> </a:t>
            </a:r>
            <a:r>
              <a:rPr lang="cs-CZ" sz="2000" dirty="0">
                <a:solidFill>
                  <a:schemeClr val="bg1"/>
                </a:solidFill>
                <a:latin typeface="Open Sans" panose="020B0606030504020204" pitchFamily="34" charset="0"/>
              </a:rPr>
              <a:t>vybírá je prezident </a:t>
            </a:r>
            <a:endParaRPr lang="cs-CZ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495300" y="576166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sz="4400" b="1" dirty="0">
                <a:solidFill>
                  <a:srgbClr val="FF9900"/>
                </a:solidFill>
                <a:latin typeface="Open Sans" panose="020B0606030504020204" pitchFamily="34" charset="0"/>
              </a:rPr>
              <a:t>D </a:t>
            </a:r>
            <a:r>
              <a:rPr lang="en-US" sz="4400" b="1" dirty="0">
                <a:solidFill>
                  <a:srgbClr val="FF9900"/>
                </a:solidFill>
                <a:latin typeface="Open Sans" panose="020B0606030504020204" pitchFamily="34" charset="0"/>
              </a:rPr>
              <a:t> </a:t>
            </a:r>
            <a:r>
              <a:rPr lang="cs-CZ" sz="2000" dirty="0">
                <a:solidFill>
                  <a:schemeClr val="bg1"/>
                </a:solidFill>
                <a:latin typeface="Open Sans" panose="020B0606030504020204" pitchFamily="34" charset="0"/>
              </a:rPr>
              <a:t>o každém zastupiteli občané hlasují v referendu </a:t>
            </a:r>
            <a:endParaRPr lang="cs-CZ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7">
            <a:extLst>
              <a:ext uri="{FF2B5EF4-FFF2-40B4-BE49-F238E27FC236}">
                <a16:creationId xmlns="" xmlns:a16="http://schemas.microsoft.com/office/drawing/2014/main" id="{3AE5E3CD-5EE9-4A0B-9CD8-10AD172CF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381000"/>
            <a:ext cx="7696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sz="3600" dirty="0">
                <a:solidFill>
                  <a:schemeClr val="bg1"/>
                </a:solidFill>
                <a:latin typeface="Open Sans" panose="020B0606030504020204" pitchFamily="34" charset="0"/>
              </a:rPr>
              <a:t>Jak získávají občané ČR své </a:t>
            </a:r>
            <a:r>
              <a:rPr lang="cs-CZ" sz="36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ZASTUPITELE?</a:t>
            </a:r>
            <a:endParaRPr lang="en-US" sz="4800" kern="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2D2B79EA-B6EC-41CE-A87F-7540A37E6557}"/>
              </a:ext>
            </a:extLst>
          </p:cNvPr>
          <p:cNvSpPr/>
          <p:nvPr/>
        </p:nvSpPr>
        <p:spPr>
          <a:xfrm>
            <a:off x="1987129" y="2866752"/>
            <a:ext cx="6606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Open Sans" panose="020B0606030504020204" pitchFamily="34" charset="0"/>
              </a:rPr>
              <a:t>ve volbách – parlamentních, senátních, komunálních, krajských, do Evropského parlamentu </a:t>
            </a:r>
            <a:endParaRPr lang="cs-CZ" sz="2000" dirty="0"/>
          </a:p>
        </p:txBody>
      </p:sp>
    </p:spTree>
    <p:extLst>
      <p:ext uri="{BB962C8B-B14F-4D97-AF65-F5344CB8AC3E}">
        <p14:creationId xmlns="" xmlns:p14="http://schemas.microsoft.com/office/powerpoint/2010/main" val="3096887278"/>
      </p:ext>
    </p:extLst>
  </p:cSld>
  <p:clrMapOvr>
    <a:masterClrMapping/>
  </p:clrMapOvr>
  <p:transition>
    <p:zoom/>
    <p:sndAc>
      <p:stSnd>
        <p:snd r:embed="rId3" name="09. Who Correct.wav"/>
      </p:stSnd>
    </p:sndAc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539750" y="27813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0000"/>
                </a:solidFill>
                <a:latin typeface="Open Sans" panose="020B0606030504020204" pitchFamily="34" charset="0"/>
              </a:rPr>
              <a:t>A</a:t>
            </a:r>
            <a:endParaRPr lang="pl-PL" dirty="0">
              <a:solidFill>
                <a:srgbClr val="FF0000"/>
              </a:solidFill>
              <a:latin typeface="Open Sans" panose="020B0606030504020204" pitchFamily="34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39750" y="377714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B</a:t>
            </a:r>
            <a:r>
              <a:rPr lang="en-US" sz="5400" b="1" baseline="10000" dirty="0">
                <a:solidFill>
                  <a:srgbClr val="FF9900"/>
                </a:solidFill>
                <a:latin typeface="Open Sans" panose="020B0606030504020204" pitchFamily="34" charset="0"/>
              </a:rPr>
              <a:t> </a:t>
            </a:r>
            <a:r>
              <a:rPr lang="en-US" sz="6000" dirty="0">
                <a:latin typeface="Open Sans" panose="020B0606030504020204" pitchFamily="34" charset="0"/>
              </a:rPr>
              <a:t> </a:t>
            </a:r>
            <a:r>
              <a:rPr lang="cs-CZ" sz="2000" dirty="0">
                <a:solidFill>
                  <a:schemeClr val="bg1"/>
                </a:solidFill>
                <a:latin typeface="Open Sans" panose="020B0606030504020204" pitchFamily="34" charset="0"/>
              </a:rPr>
              <a:t>jsou jmenováni politickými stranami </a:t>
            </a:r>
            <a:endParaRPr lang="cs-CZ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533400" y="4757257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C </a:t>
            </a:r>
            <a:r>
              <a:rPr lang="en-US" sz="6000" dirty="0">
                <a:latin typeface="Open Sans" panose="020B0606030504020204" pitchFamily="34" charset="0"/>
              </a:rPr>
              <a:t> </a:t>
            </a:r>
            <a:r>
              <a:rPr lang="cs-CZ" sz="2000" dirty="0">
                <a:solidFill>
                  <a:schemeClr val="bg1"/>
                </a:solidFill>
                <a:latin typeface="Open Sans" panose="020B0606030504020204" pitchFamily="34" charset="0"/>
              </a:rPr>
              <a:t>vybírá je prezident </a:t>
            </a:r>
            <a:endParaRPr lang="cs-CZ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495300" y="576166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sz="4400" b="1" dirty="0">
                <a:solidFill>
                  <a:srgbClr val="FF9900"/>
                </a:solidFill>
                <a:latin typeface="Open Sans" panose="020B0606030504020204" pitchFamily="34" charset="0"/>
              </a:rPr>
              <a:t>D </a:t>
            </a:r>
            <a:r>
              <a:rPr lang="en-US" sz="4400" b="1" dirty="0">
                <a:solidFill>
                  <a:srgbClr val="FF9900"/>
                </a:solidFill>
                <a:latin typeface="Open Sans" panose="020B0606030504020204" pitchFamily="34" charset="0"/>
              </a:rPr>
              <a:t> </a:t>
            </a:r>
            <a:r>
              <a:rPr lang="cs-CZ" sz="2000" dirty="0">
                <a:solidFill>
                  <a:schemeClr val="bg1"/>
                </a:solidFill>
                <a:latin typeface="Open Sans" panose="020B0606030504020204" pitchFamily="34" charset="0"/>
              </a:rPr>
              <a:t>o každém zastupiteli občané hlasují v referendu </a:t>
            </a:r>
            <a:endParaRPr lang="cs-CZ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7">
            <a:extLst>
              <a:ext uri="{FF2B5EF4-FFF2-40B4-BE49-F238E27FC236}">
                <a16:creationId xmlns="" xmlns:a16="http://schemas.microsoft.com/office/drawing/2014/main" id="{3AE5E3CD-5EE9-4A0B-9CD8-10AD172CF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381000"/>
            <a:ext cx="7696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sz="3600" dirty="0">
                <a:solidFill>
                  <a:schemeClr val="bg1"/>
                </a:solidFill>
                <a:latin typeface="Open Sans" panose="020B0606030504020204" pitchFamily="34" charset="0"/>
              </a:rPr>
              <a:t>Jak získávají občané ČR své </a:t>
            </a:r>
            <a:r>
              <a:rPr lang="cs-CZ" sz="36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ZASTUPITELE?</a:t>
            </a:r>
            <a:endParaRPr lang="en-US" sz="4800" kern="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2D2B79EA-B6EC-41CE-A87F-7540A37E6557}"/>
              </a:ext>
            </a:extLst>
          </p:cNvPr>
          <p:cNvSpPr/>
          <p:nvPr/>
        </p:nvSpPr>
        <p:spPr>
          <a:xfrm>
            <a:off x="1987129" y="2866752"/>
            <a:ext cx="6606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FF0000"/>
                </a:solidFill>
                <a:latin typeface="Open Sans" panose="020B0606030504020204" pitchFamily="34" charset="0"/>
              </a:rPr>
              <a:t>ve volbách – parlamentních, senátních, komunálních, krajských, do Evropského parlamentu 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2272419"/>
      </p:ext>
    </p:extLst>
  </p:cSld>
  <p:clrMapOvr>
    <a:masterClrMapping/>
  </p:clrMapOvr>
  <p:transition>
    <p:zoom/>
    <p:sndAc>
      <p:stSnd>
        <p:snd r:embed="rId3" name="09. Who Correct.wav"/>
      </p:stSnd>
    </p:sndAc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611560" y="476672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7760" y="1238672"/>
            <a:ext cx="7772400" cy="1143000"/>
          </a:xfrm>
        </p:spPr>
        <p:txBody>
          <a:bodyPr/>
          <a:lstStyle/>
          <a:p>
            <a:r>
              <a:rPr lang="cs-CZ" sz="8000" dirty="0">
                <a:solidFill>
                  <a:schemeClr val="bg1"/>
                </a:solidFill>
                <a:latin typeface="Open Sans" panose="020B0606030504020204" pitchFamily="34" charset="0"/>
              </a:rPr>
              <a:t>Otázka 12 </a:t>
            </a:r>
            <a:endParaRPr lang="en-US" sz="80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H="1">
            <a:off x="1960" y="1924472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H="1">
            <a:off x="8612560" y="1924472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694868"/>
      </p:ext>
    </p:extLst>
  </p:cSld>
  <p:clrMapOvr>
    <a:masterClrMapping/>
  </p:clrMapOvr>
  <p:transition>
    <p:zoom/>
    <p:sndAc>
      <p:stSnd>
        <p:snd r:embed="rId3" name="drumroll.wav"/>
      </p:stSnd>
    </p:sndAc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539750" y="27813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A </a:t>
            </a:r>
            <a:r>
              <a:rPr lang="en-US" sz="6000" dirty="0">
                <a:latin typeface="Open Sans" panose="020B0606030504020204" pitchFamily="34" charset="0"/>
              </a:rPr>
              <a:t> </a:t>
            </a:r>
            <a:r>
              <a:rPr lang="pl-PL" dirty="0" smtClean="0">
                <a:solidFill>
                  <a:schemeClr val="bg1"/>
                </a:solidFill>
                <a:latin typeface="Open Sans" panose="020B0606030504020204" pitchFamily="34" charset="0"/>
              </a:rPr>
              <a:t>automaticky </a:t>
            </a:r>
            <a:r>
              <a:rPr lang="pl-PL" dirty="0">
                <a:solidFill>
                  <a:schemeClr val="bg1"/>
                </a:solidFill>
                <a:latin typeface="Open Sans" panose="020B0606030504020204" pitchFamily="34" charset="0"/>
              </a:rPr>
              <a:t>vytvoří vládu a vládne</a:t>
            </a: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39750" y="377714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B</a:t>
            </a:r>
            <a:endParaRPr lang="cs-CZ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533400" y="4757257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C </a:t>
            </a:r>
            <a:r>
              <a:rPr lang="en-US" sz="6000" dirty="0">
                <a:latin typeface="Open Sans" panose="020B0606030504020204" pitchFamily="34" charset="0"/>
              </a:rPr>
              <a:t> </a:t>
            </a:r>
            <a:r>
              <a:rPr lang="cs-CZ" dirty="0">
                <a:solidFill>
                  <a:schemeClr val="bg1"/>
                </a:solidFill>
                <a:latin typeface="Open Sans" panose="020B0606030504020204" pitchFamily="34" charset="0"/>
              </a:rPr>
              <a:t>vždy musí vládnout a vládne vždy sama  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495300" y="576166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sz="4400" b="1" dirty="0">
                <a:solidFill>
                  <a:srgbClr val="FF9900"/>
                </a:solidFill>
                <a:latin typeface="Open Sans" panose="020B0606030504020204" pitchFamily="34" charset="0"/>
              </a:rPr>
              <a:t>D</a:t>
            </a:r>
            <a:endParaRPr lang="cs-CZ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7">
            <a:extLst>
              <a:ext uri="{FF2B5EF4-FFF2-40B4-BE49-F238E27FC236}">
                <a16:creationId xmlns="" xmlns:a16="http://schemas.microsoft.com/office/drawing/2014/main" id="{3AE5E3CD-5EE9-4A0B-9CD8-10AD172CF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381000"/>
            <a:ext cx="7696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sz="36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VÍTĚZNÁ STRANA ve </a:t>
            </a:r>
            <a:r>
              <a:rPr lang="cs-CZ" sz="3600" dirty="0">
                <a:solidFill>
                  <a:schemeClr val="bg1"/>
                </a:solidFill>
                <a:latin typeface="Open Sans" panose="020B0606030504020204" pitchFamily="34" charset="0"/>
              </a:rPr>
              <a:t>volbách:</a:t>
            </a:r>
            <a:endParaRPr lang="en-US" sz="4800" kern="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1CB273C7-9D53-4A57-A36E-F7073325AC35}"/>
              </a:ext>
            </a:extLst>
          </p:cNvPr>
          <p:cNvSpPr/>
          <p:nvPr/>
        </p:nvSpPr>
        <p:spPr>
          <a:xfrm>
            <a:off x="1979712" y="3907175"/>
            <a:ext cx="64403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  <a:latin typeface="Open Sans" panose="020B0606030504020204" pitchFamily="34" charset="0"/>
              </a:rPr>
              <a:t>může vytvořit vládu, pouze když má většinu hlasů ve sněmovně, nebo vyjedná koalici či podporu vlády menšinové </a:t>
            </a:r>
            <a:endParaRPr lang="cs-CZ" sz="1600" dirty="0"/>
          </a:p>
        </p:txBody>
      </p:sp>
      <p:sp>
        <p:nvSpPr>
          <p:cNvPr id="3" name="Obdélník 2">
            <a:extLst>
              <a:ext uri="{FF2B5EF4-FFF2-40B4-BE49-F238E27FC236}">
                <a16:creationId xmlns="" xmlns:a16="http://schemas.microsoft.com/office/drawing/2014/main" id="{5FDB7AE0-9AA1-4672-B608-644DAC239BBF}"/>
              </a:ext>
            </a:extLst>
          </p:cNvPr>
          <p:cNvSpPr/>
          <p:nvPr/>
        </p:nvSpPr>
        <p:spPr>
          <a:xfrm>
            <a:off x="1979712" y="5826821"/>
            <a:ext cx="6440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Open Sans" panose="020B0606030504020204" pitchFamily="34" charset="0"/>
              </a:rPr>
              <a:t>s dalšími stranami zásadně nevyjednává, </a:t>
            </a:r>
            <a:br>
              <a:rPr lang="cs-CZ" sz="2000" dirty="0">
                <a:solidFill>
                  <a:schemeClr val="bg1"/>
                </a:solidFill>
                <a:latin typeface="Open Sans" panose="020B0606030504020204" pitchFamily="34" charset="0"/>
              </a:rPr>
            </a:br>
            <a:r>
              <a:rPr lang="cs-CZ" sz="2000" dirty="0">
                <a:solidFill>
                  <a:schemeClr val="bg1"/>
                </a:solidFill>
                <a:latin typeface="Open Sans" panose="020B0606030504020204" pitchFamily="34" charset="0"/>
              </a:rPr>
              <a:t>protože by musela ustupovat ze svého programu </a:t>
            </a:r>
            <a:endParaRPr lang="cs-CZ" sz="2000" dirty="0"/>
          </a:p>
        </p:txBody>
      </p:sp>
    </p:spTree>
    <p:extLst>
      <p:ext uri="{BB962C8B-B14F-4D97-AF65-F5344CB8AC3E}">
        <p14:creationId xmlns="" xmlns:p14="http://schemas.microsoft.com/office/powerpoint/2010/main" val="1811014178"/>
      </p:ext>
    </p:extLst>
  </p:cSld>
  <p:clrMapOvr>
    <a:masterClrMapping/>
  </p:clrMapOvr>
  <p:transition>
    <p:zoom/>
    <p:sndAc>
      <p:stSnd>
        <p:snd r:embed="rId3" name="09. Who Correct.wav"/>
      </p:stSnd>
    </p:sndAc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539750" y="27813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A </a:t>
            </a:r>
            <a:r>
              <a:rPr lang="en-US" sz="6000" dirty="0">
                <a:latin typeface="Open Sans" panose="020B0606030504020204" pitchFamily="34" charset="0"/>
              </a:rPr>
              <a:t> </a:t>
            </a:r>
            <a:r>
              <a:rPr lang="pl-PL" dirty="0" smtClean="0">
                <a:solidFill>
                  <a:schemeClr val="bg1"/>
                </a:solidFill>
                <a:latin typeface="Open Sans" panose="020B0606030504020204" pitchFamily="34" charset="0"/>
              </a:rPr>
              <a:t>automaticky </a:t>
            </a:r>
            <a:r>
              <a:rPr lang="pl-PL" dirty="0">
                <a:solidFill>
                  <a:schemeClr val="bg1"/>
                </a:solidFill>
                <a:latin typeface="Open Sans" panose="020B0606030504020204" pitchFamily="34" charset="0"/>
              </a:rPr>
              <a:t>vytvoří vládu a vládne</a:t>
            </a: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39750" y="377714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0000"/>
                </a:solidFill>
                <a:latin typeface="Open Sans" panose="020B0606030504020204" pitchFamily="34" charset="0"/>
              </a:rPr>
              <a:t>B</a:t>
            </a:r>
            <a:endParaRPr lang="cs-CZ" dirty="0">
              <a:solidFill>
                <a:srgbClr val="FF0000"/>
              </a:solidFill>
              <a:latin typeface="Open Sans" panose="020B0606030504020204" pitchFamily="34" charset="0"/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533400" y="4757257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C </a:t>
            </a:r>
            <a:r>
              <a:rPr lang="en-US" sz="6000" dirty="0">
                <a:latin typeface="Open Sans" panose="020B0606030504020204" pitchFamily="34" charset="0"/>
              </a:rPr>
              <a:t> </a:t>
            </a:r>
            <a:r>
              <a:rPr lang="cs-CZ" dirty="0">
                <a:solidFill>
                  <a:schemeClr val="bg1"/>
                </a:solidFill>
                <a:latin typeface="Open Sans" panose="020B0606030504020204" pitchFamily="34" charset="0"/>
              </a:rPr>
              <a:t>vždy musí vládnout a vládne vždy sama  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495300" y="576166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sz="4400" b="1" dirty="0">
                <a:solidFill>
                  <a:srgbClr val="FF9900"/>
                </a:solidFill>
                <a:latin typeface="Open Sans" panose="020B0606030504020204" pitchFamily="34" charset="0"/>
              </a:rPr>
              <a:t>D</a:t>
            </a:r>
            <a:endParaRPr lang="cs-CZ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7">
            <a:extLst>
              <a:ext uri="{FF2B5EF4-FFF2-40B4-BE49-F238E27FC236}">
                <a16:creationId xmlns="" xmlns:a16="http://schemas.microsoft.com/office/drawing/2014/main" id="{3AE5E3CD-5EE9-4A0B-9CD8-10AD172CF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381000"/>
            <a:ext cx="7696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sz="36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VÍTĚZNÁ STRANA ve </a:t>
            </a:r>
            <a:r>
              <a:rPr lang="cs-CZ" sz="3600" dirty="0">
                <a:solidFill>
                  <a:schemeClr val="bg1"/>
                </a:solidFill>
                <a:latin typeface="Open Sans" panose="020B0606030504020204" pitchFamily="34" charset="0"/>
              </a:rPr>
              <a:t>volbách:</a:t>
            </a:r>
            <a:endParaRPr lang="en-US" sz="4800" kern="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1CB273C7-9D53-4A57-A36E-F7073325AC35}"/>
              </a:ext>
            </a:extLst>
          </p:cNvPr>
          <p:cNvSpPr/>
          <p:nvPr/>
        </p:nvSpPr>
        <p:spPr>
          <a:xfrm>
            <a:off x="1979712" y="3907175"/>
            <a:ext cx="64403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Open Sans" panose="020B0606030504020204" pitchFamily="34" charset="0"/>
              </a:rPr>
              <a:t>může vytvořit vládu, pouze když má většinu hlasů ve sněmovně, nebo vyjedná koalici či podporu vlády menšinové </a:t>
            </a:r>
            <a:endParaRPr lang="cs-CZ" sz="1600" dirty="0">
              <a:solidFill>
                <a:srgbClr val="FF0000"/>
              </a:solidFill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="" xmlns:a16="http://schemas.microsoft.com/office/drawing/2014/main" id="{5FDB7AE0-9AA1-4672-B608-644DAC239BBF}"/>
              </a:ext>
            </a:extLst>
          </p:cNvPr>
          <p:cNvSpPr/>
          <p:nvPr/>
        </p:nvSpPr>
        <p:spPr>
          <a:xfrm>
            <a:off x="1979712" y="5826821"/>
            <a:ext cx="6440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Open Sans" panose="020B0606030504020204" pitchFamily="34" charset="0"/>
              </a:rPr>
              <a:t>s dalšími stranami zásadně nevyjednává, </a:t>
            </a:r>
            <a:br>
              <a:rPr lang="cs-CZ" sz="2000" dirty="0">
                <a:solidFill>
                  <a:schemeClr val="bg1"/>
                </a:solidFill>
                <a:latin typeface="Open Sans" panose="020B0606030504020204" pitchFamily="34" charset="0"/>
              </a:rPr>
            </a:br>
            <a:r>
              <a:rPr lang="cs-CZ" sz="2000" dirty="0">
                <a:solidFill>
                  <a:schemeClr val="bg1"/>
                </a:solidFill>
                <a:latin typeface="Open Sans" panose="020B0606030504020204" pitchFamily="34" charset="0"/>
              </a:rPr>
              <a:t>protože by musela ustupovat ze svého programu </a:t>
            </a:r>
            <a:endParaRPr lang="cs-CZ" sz="2000" dirty="0"/>
          </a:p>
        </p:txBody>
      </p:sp>
    </p:spTree>
    <p:extLst>
      <p:ext uri="{BB962C8B-B14F-4D97-AF65-F5344CB8AC3E}">
        <p14:creationId xmlns="" xmlns:p14="http://schemas.microsoft.com/office/powerpoint/2010/main" val="3919885835"/>
      </p:ext>
    </p:extLst>
  </p:cSld>
  <p:clrMapOvr>
    <a:masterClrMapping/>
  </p:clrMapOvr>
  <p:transition>
    <p:zoom/>
    <p:sndAc>
      <p:stSnd>
        <p:snd r:embed="rId3" name="09. Who Correct.wav"/>
      </p:stSnd>
    </p:sndAc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611560" y="476672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7760" y="1238672"/>
            <a:ext cx="7772400" cy="1143000"/>
          </a:xfrm>
        </p:spPr>
        <p:txBody>
          <a:bodyPr/>
          <a:lstStyle/>
          <a:p>
            <a:r>
              <a:rPr lang="cs-CZ" sz="8000" dirty="0">
                <a:solidFill>
                  <a:schemeClr val="bg1"/>
                </a:solidFill>
                <a:latin typeface="Open Sans" panose="020B0606030504020204" pitchFamily="34" charset="0"/>
              </a:rPr>
              <a:t>Otázka 13 </a:t>
            </a:r>
            <a:endParaRPr lang="en-US" sz="80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H="1">
            <a:off x="1960" y="1924472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H="1">
            <a:off x="8612560" y="1924472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694868"/>
      </p:ext>
    </p:extLst>
  </p:cSld>
  <p:clrMapOvr>
    <a:masterClrMapping/>
  </p:clrMapOvr>
  <p:transition>
    <p:zoom/>
    <p:sndAc>
      <p:stSnd>
        <p:snd r:embed="rId3" name="drumroll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548236" y="2786609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288000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A</a:t>
            </a:r>
            <a:r>
              <a:rPr lang="en-US" sz="5400" b="1" dirty="0">
                <a:solidFill>
                  <a:srgbClr val="FF9900"/>
                </a:solidFill>
                <a:latin typeface="Open Sans" panose="020B0606030504020204" pitchFamily="34" charset="0"/>
              </a:rPr>
              <a:t> </a:t>
            </a:r>
            <a:r>
              <a:rPr lang="en-US" sz="6000" dirty="0">
                <a:latin typeface="Open Sans" panose="020B0606030504020204" pitchFamily="34" charset="0"/>
              </a:rPr>
              <a:t> </a:t>
            </a:r>
            <a:r>
              <a:rPr lang="cs-CZ" sz="20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v </a:t>
            </a:r>
            <a:r>
              <a:rPr lang="cs-CZ" sz="2000" dirty="0">
                <a:solidFill>
                  <a:schemeClr val="bg1"/>
                </a:solidFill>
                <a:latin typeface="Open Sans" panose="020B0606030504020204" pitchFamily="34" charset="0"/>
              </a:rPr>
              <a:t>PARLAMENTU (úroveň státu)</a:t>
            </a:r>
            <a:endParaRPr lang="en-US" sz="2000" dirty="0">
              <a:solidFill>
                <a:schemeClr val="bg1"/>
              </a:solidFill>
              <a:latin typeface="Open Sans" panose="020B0606030504020204" pitchFamily="34" charset="0"/>
            </a:endParaRPr>
          </a:p>
          <a:p>
            <a:endParaRPr lang="en-US" dirty="0"/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39750" y="37719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288000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B</a:t>
            </a:r>
            <a:r>
              <a:rPr lang="en-US" sz="5400" b="1" baseline="10000" dirty="0">
                <a:solidFill>
                  <a:srgbClr val="FF9900"/>
                </a:solidFill>
                <a:latin typeface="Open Sans" panose="020B0606030504020204" pitchFamily="34" charset="0"/>
              </a:rPr>
              <a:t> </a:t>
            </a:r>
            <a:r>
              <a:rPr lang="en-US" sz="6000" dirty="0">
                <a:latin typeface="Open Sans" panose="020B0606030504020204" pitchFamily="34" charset="0"/>
              </a:rPr>
              <a:t> </a:t>
            </a:r>
            <a:r>
              <a:rPr lang="cs-CZ" sz="20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v </a:t>
            </a:r>
            <a:r>
              <a:rPr lang="cs-CZ" sz="2000" dirty="0">
                <a:solidFill>
                  <a:schemeClr val="bg1"/>
                </a:solidFill>
                <a:latin typeface="Open Sans" panose="020B0606030504020204" pitchFamily="34" charset="0"/>
              </a:rPr>
              <a:t>MĚSTSKÉM ZASTUPITELSTVU (úroveň města)</a:t>
            </a:r>
            <a:r>
              <a:rPr lang="cs-CZ" dirty="0">
                <a:solidFill>
                  <a:schemeClr val="bg1"/>
                </a:solidFill>
                <a:latin typeface="Open Sans" panose="020B0606030504020204" pitchFamily="34" charset="0"/>
              </a:rPr>
              <a:t> </a:t>
            </a:r>
          </a:p>
          <a:p>
            <a:endParaRPr lang="en-US" dirty="0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539750" y="4757191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288000" bIns="0" anchor="ctr">
            <a:noAutofit/>
          </a:bodyPr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C</a:t>
            </a:r>
            <a:r>
              <a:rPr lang="en-US" sz="4800" b="1" dirty="0">
                <a:solidFill>
                  <a:srgbClr val="FF9900"/>
                </a:solidFill>
                <a:latin typeface="Open Sans" panose="020B0606030504020204" pitchFamily="34" charset="0"/>
              </a:rPr>
              <a:t> </a:t>
            </a:r>
            <a:r>
              <a:rPr lang="en-US" sz="5400" dirty="0">
                <a:latin typeface="Open Sans" panose="020B0606030504020204" pitchFamily="34" charset="0"/>
              </a:rPr>
              <a:t> </a:t>
            </a:r>
            <a:r>
              <a:rPr lang="cs-CZ" sz="20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v </a:t>
            </a:r>
            <a:r>
              <a:rPr lang="cs-CZ" sz="2000" dirty="0">
                <a:solidFill>
                  <a:schemeClr val="bg1"/>
                </a:solidFill>
                <a:latin typeface="Open Sans" panose="020B0606030504020204" pitchFamily="34" charset="0"/>
              </a:rPr>
              <a:t>BRUSELU (úroveň EU)</a:t>
            </a:r>
            <a:endParaRPr lang="en-US" sz="2000" dirty="0">
              <a:solidFill>
                <a:schemeClr val="bg1"/>
              </a:solidFill>
              <a:latin typeface="Open Sans" panose="020B0606030504020204" pitchFamily="34" charset="0"/>
            </a:endParaRPr>
          </a:p>
          <a:p>
            <a:endParaRPr lang="en-US" dirty="0"/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609600" y="292649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533400" y="5747803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424409"/>
            <a:ext cx="7696200" cy="20574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r>
              <a:rPr lang="cs-CZ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KDE SE ROZHODUJE, ŽE…</a:t>
            </a:r>
            <a:br>
              <a:rPr lang="cs-CZ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ve městě budou zrušena veškerá rychlostní omezení pro auta?</a:t>
            </a:r>
            <a:r>
              <a:rPr lang="cs-CZ" sz="4800" dirty="0">
                <a:solidFill>
                  <a:schemeClr val="bg1"/>
                </a:solidFill>
                <a:latin typeface="Open Sans" panose="020B0606030504020204" pitchFamily="34" charset="0"/>
              </a:rPr>
              <a:t> </a:t>
            </a:r>
            <a:endParaRPr lang="en-US" sz="48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  <p:sndAc>
      <p:stSnd>
        <p:snd r:embed="rId3" name="09. Who Correct.wav"/>
      </p:stSnd>
    </p:sndAc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539750" y="27813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A </a:t>
            </a:r>
            <a:r>
              <a:rPr lang="en-US" sz="4000" dirty="0">
                <a:latin typeface="Open Sans" panose="020B0606030504020204" pitchFamily="34" charset="0"/>
              </a:rPr>
              <a:t> </a:t>
            </a:r>
            <a:r>
              <a:rPr lang="pl-PL" dirty="0" smtClean="0">
                <a:solidFill>
                  <a:schemeClr val="bg1"/>
                </a:solidFill>
                <a:latin typeface="Open Sans" panose="020B0606030504020204" pitchFamily="34" charset="0"/>
              </a:rPr>
              <a:t>Občanský </a:t>
            </a:r>
            <a:r>
              <a:rPr lang="pl-PL" dirty="0">
                <a:solidFill>
                  <a:schemeClr val="bg1"/>
                </a:solidFill>
                <a:latin typeface="Open Sans" panose="020B0606030504020204" pitchFamily="34" charset="0"/>
              </a:rPr>
              <a:t>zákoník</a:t>
            </a: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39750" y="377714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B</a:t>
            </a:r>
            <a:r>
              <a:rPr lang="cs-CZ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  </a:t>
            </a:r>
            <a:r>
              <a:rPr lang="cs-CZ" dirty="0" smtClean="0">
                <a:solidFill>
                  <a:schemeClr val="bg1"/>
                </a:solidFill>
                <a:latin typeface="Open Sans" panose="020B0606030504020204" pitchFamily="34" charset="0"/>
              </a:rPr>
              <a:t>Všeobecná </a:t>
            </a:r>
            <a:r>
              <a:rPr lang="cs-CZ" dirty="0">
                <a:solidFill>
                  <a:schemeClr val="bg1"/>
                </a:solidFill>
                <a:latin typeface="Open Sans" panose="020B0606030504020204" pitchFamily="34" charset="0"/>
              </a:rPr>
              <a:t>deklarace lidských práv</a:t>
            </a: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533400" y="4757257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C </a:t>
            </a:r>
            <a:r>
              <a:rPr lang="en-US" sz="4000" dirty="0">
                <a:latin typeface="Open Sans" panose="020B0606030504020204" pitchFamily="34" charset="0"/>
              </a:rPr>
              <a:t> </a:t>
            </a:r>
            <a:r>
              <a:rPr lang="cs-CZ" dirty="0" smtClean="0">
                <a:solidFill>
                  <a:schemeClr val="bg1"/>
                </a:solidFill>
                <a:latin typeface="Open Sans" panose="020B0606030504020204" pitchFamily="34" charset="0"/>
              </a:rPr>
              <a:t>Právní </a:t>
            </a:r>
            <a:r>
              <a:rPr lang="cs-CZ" dirty="0">
                <a:solidFill>
                  <a:schemeClr val="bg1"/>
                </a:solidFill>
                <a:latin typeface="Open Sans" panose="020B0606030504020204" pitchFamily="34" charset="0"/>
              </a:rPr>
              <a:t>řád Evropské unie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495300" y="576166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D  </a:t>
            </a:r>
            <a:r>
              <a:rPr lang="cs-CZ" dirty="0">
                <a:solidFill>
                  <a:schemeClr val="bg1"/>
                </a:solidFill>
                <a:latin typeface="Open Sans" panose="020B0606030504020204" pitchFamily="34" charset="0"/>
              </a:rPr>
              <a:t>Ústava</a:t>
            </a:r>
            <a:r>
              <a:rPr lang="cs-CZ" sz="2800" dirty="0">
                <a:solidFill>
                  <a:schemeClr val="bg1"/>
                </a:solidFill>
                <a:latin typeface="Open Sans" panose="020B0606030504020204" pitchFamily="34" charset="0"/>
              </a:rPr>
              <a:t> </a:t>
            </a:r>
            <a:r>
              <a:rPr lang="cs-CZ" dirty="0">
                <a:solidFill>
                  <a:schemeClr val="bg1"/>
                </a:solidFill>
                <a:latin typeface="Open Sans" panose="020B0606030504020204" pitchFamily="34" charset="0"/>
              </a:rPr>
              <a:t>ČR</a:t>
            </a:r>
            <a:endParaRPr lang="cs-CZ" sz="20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7">
            <a:extLst>
              <a:ext uri="{FF2B5EF4-FFF2-40B4-BE49-F238E27FC236}">
                <a16:creationId xmlns="" xmlns:a16="http://schemas.microsoft.com/office/drawing/2014/main" id="{3AE5E3CD-5EE9-4A0B-9CD8-10AD172CF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381000"/>
            <a:ext cx="7696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sz="3600" dirty="0">
                <a:solidFill>
                  <a:schemeClr val="bg1"/>
                </a:solidFill>
                <a:latin typeface="Open Sans" panose="020B0606030504020204" pitchFamily="34" charset="0"/>
              </a:rPr>
              <a:t>Jak se jmenuje </a:t>
            </a:r>
            <a:br>
              <a:rPr lang="cs-CZ" sz="3600" dirty="0">
                <a:solidFill>
                  <a:schemeClr val="bg1"/>
                </a:solidFill>
                <a:latin typeface="Open Sans" panose="020B0606030504020204" pitchFamily="34" charset="0"/>
              </a:rPr>
            </a:br>
            <a:r>
              <a:rPr lang="cs-CZ" sz="36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ZÁKLADNÍ ZÁKON ČR</a:t>
            </a:r>
            <a:r>
              <a:rPr lang="cs-CZ" sz="3600" dirty="0">
                <a:solidFill>
                  <a:schemeClr val="bg1"/>
                </a:solidFill>
                <a:latin typeface="Open Sans" panose="020B0606030504020204" pitchFamily="34" charset="0"/>
              </a:rPr>
              <a:t>?</a:t>
            </a:r>
            <a:endParaRPr lang="en-US" sz="4800" kern="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5679279"/>
      </p:ext>
    </p:extLst>
  </p:cSld>
  <p:clrMapOvr>
    <a:masterClrMapping/>
  </p:clrMapOvr>
  <p:transition>
    <p:zoom/>
    <p:sndAc>
      <p:stSnd>
        <p:snd r:embed="rId3" name="09. Who Correct.wav"/>
      </p:stSnd>
    </p:sndAc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539750" y="27813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A </a:t>
            </a:r>
            <a:r>
              <a:rPr lang="en-US" sz="4000" dirty="0">
                <a:latin typeface="Open Sans" panose="020B0606030504020204" pitchFamily="34" charset="0"/>
              </a:rPr>
              <a:t> </a:t>
            </a:r>
            <a:r>
              <a:rPr lang="pl-PL" dirty="0">
                <a:solidFill>
                  <a:schemeClr val="bg1"/>
                </a:solidFill>
                <a:latin typeface="Open Sans" panose="020B0606030504020204" pitchFamily="34" charset="0"/>
              </a:rPr>
              <a:t>Občanský zákoník</a:t>
            </a: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39750" y="377714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B</a:t>
            </a:r>
            <a:r>
              <a:rPr lang="cs-CZ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  </a:t>
            </a:r>
            <a:r>
              <a:rPr lang="cs-CZ" dirty="0">
                <a:solidFill>
                  <a:schemeClr val="bg1"/>
                </a:solidFill>
                <a:latin typeface="Open Sans" panose="020B0606030504020204" pitchFamily="34" charset="0"/>
              </a:rPr>
              <a:t>Všeobecná deklarace lidských práv</a:t>
            </a: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533400" y="4757257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C </a:t>
            </a:r>
            <a:r>
              <a:rPr lang="en-US" sz="4000" dirty="0">
                <a:latin typeface="Open Sans" panose="020B0606030504020204" pitchFamily="34" charset="0"/>
              </a:rPr>
              <a:t> </a:t>
            </a:r>
            <a:r>
              <a:rPr lang="cs-CZ" dirty="0">
                <a:solidFill>
                  <a:schemeClr val="bg1"/>
                </a:solidFill>
                <a:latin typeface="Open Sans" panose="020B0606030504020204" pitchFamily="34" charset="0"/>
              </a:rPr>
              <a:t>Právní řád Evropské unie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495300" y="576166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sz="4000" b="1" dirty="0">
                <a:solidFill>
                  <a:srgbClr val="FF0000"/>
                </a:solidFill>
                <a:latin typeface="Open Sans" panose="020B0606030504020204" pitchFamily="34" charset="0"/>
              </a:rPr>
              <a:t>D  </a:t>
            </a:r>
            <a:r>
              <a:rPr lang="cs-CZ" dirty="0">
                <a:solidFill>
                  <a:srgbClr val="FF0000"/>
                </a:solidFill>
                <a:latin typeface="Open Sans" panose="020B0606030504020204" pitchFamily="34" charset="0"/>
              </a:rPr>
              <a:t>Ústava</a:t>
            </a:r>
            <a:r>
              <a:rPr lang="cs-CZ" sz="2800" dirty="0">
                <a:solidFill>
                  <a:srgbClr val="FF0000"/>
                </a:solidFill>
                <a:latin typeface="Open Sans" panose="020B0606030504020204" pitchFamily="34" charset="0"/>
              </a:rPr>
              <a:t> </a:t>
            </a:r>
            <a:r>
              <a:rPr lang="cs-CZ" dirty="0">
                <a:solidFill>
                  <a:srgbClr val="FF0000"/>
                </a:solidFill>
                <a:latin typeface="Open Sans" panose="020B0606030504020204" pitchFamily="34" charset="0"/>
              </a:rPr>
              <a:t>ČR</a:t>
            </a:r>
            <a:endParaRPr lang="cs-CZ" sz="2000" dirty="0">
              <a:solidFill>
                <a:srgbClr val="FF0000"/>
              </a:solidFill>
              <a:latin typeface="Open Sans" panose="020B0606030504020204" pitchFamily="34" charset="0"/>
            </a:endParaRP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7">
            <a:extLst>
              <a:ext uri="{FF2B5EF4-FFF2-40B4-BE49-F238E27FC236}">
                <a16:creationId xmlns="" xmlns:a16="http://schemas.microsoft.com/office/drawing/2014/main" id="{3AE5E3CD-5EE9-4A0B-9CD8-10AD172CF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381000"/>
            <a:ext cx="7696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sz="3600" dirty="0">
                <a:solidFill>
                  <a:schemeClr val="bg1"/>
                </a:solidFill>
                <a:latin typeface="Open Sans" panose="020B0606030504020204" pitchFamily="34" charset="0"/>
              </a:rPr>
              <a:t>Jak se jmenuje </a:t>
            </a:r>
            <a:br>
              <a:rPr lang="cs-CZ" sz="3600" dirty="0">
                <a:solidFill>
                  <a:schemeClr val="bg1"/>
                </a:solidFill>
                <a:latin typeface="Open Sans" panose="020B0606030504020204" pitchFamily="34" charset="0"/>
              </a:rPr>
            </a:br>
            <a:r>
              <a:rPr lang="cs-CZ" sz="36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ZÁKLADNÍ ZÁKON ČR</a:t>
            </a:r>
            <a:r>
              <a:rPr lang="cs-CZ" sz="3600" dirty="0">
                <a:solidFill>
                  <a:schemeClr val="bg1"/>
                </a:solidFill>
                <a:latin typeface="Open Sans" panose="020B0606030504020204" pitchFamily="34" charset="0"/>
              </a:rPr>
              <a:t>?</a:t>
            </a:r>
            <a:endParaRPr lang="en-US" sz="4800" kern="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006352"/>
      </p:ext>
    </p:extLst>
  </p:cSld>
  <p:clrMapOvr>
    <a:masterClrMapping/>
  </p:clrMapOvr>
  <p:transition>
    <p:zoom/>
    <p:sndAc>
      <p:stSnd>
        <p:snd r:embed="rId3" name="09. Who Correct.wav"/>
      </p:stSnd>
    </p:sndAc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611560" y="476672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7760" y="1238672"/>
            <a:ext cx="7772400" cy="1143000"/>
          </a:xfrm>
        </p:spPr>
        <p:txBody>
          <a:bodyPr/>
          <a:lstStyle/>
          <a:p>
            <a:r>
              <a:rPr lang="cs-CZ" sz="8000" dirty="0">
                <a:solidFill>
                  <a:schemeClr val="bg1"/>
                </a:solidFill>
                <a:latin typeface="Open Sans" panose="020B0606030504020204" pitchFamily="34" charset="0"/>
              </a:rPr>
              <a:t>Otázka 14 </a:t>
            </a:r>
            <a:endParaRPr lang="en-US" sz="80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H="1">
            <a:off x="1960" y="1924472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H="1">
            <a:off x="8612560" y="1924472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694868"/>
      </p:ext>
    </p:extLst>
  </p:cSld>
  <p:clrMapOvr>
    <a:masterClrMapping/>
  </p:clrMapOvr>
  <p:transition>
    <p:zoom/>
    <p:sndAc>
      <p:stSnd>
        <p:snd r:embed="rId3" name="drumroll.wav"/>
      </p:stSnd>
    </p:sndAc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539750" y="27813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A </a:t>
            </a:r>
            <a:r>
              <a:rPr lang="en-US" sz="4000" dirty="0">
                <a:latin typeface="Open Sans" panose="020B0606030504020204" pitchFamily="34" charset="0"/>
              </a:rPr>
              <a:t> </a:t>
            </a:r>
            <a:r>
              <a:rPr lang="pl-PL" sz="1600" dirty="0">
                <a:solidFill>
                  <a:schemeClr val="bg1"/>
                </a:solidFill>
                <a:latin typeface="Open Sans" panose="020B0606030504020204" pitchFamily="34" charset="0"/>
              </a:rPr>
              <a:t>na moc </a:t>
            </a:r>
            <a:r>
              <a:rPr lang="pl-PL" sz="16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POSLANECKÉ SNĚMOVNY, </a:t>
            </a:r>
            <a:r>
              <a:rPr lang="pl-PL" sz="1600" dirty="0">
                <a:solidFill>
                  <a:schemeClr val="bg1"/>
                </a:solidFill>
                <a:latin typeface="Open Sans" panose="020B0606030504020204" pitchFamily="34" charset="0"/>
              </a:rPr>
              <a:t>moc </a:t>
            </a:r>
            <a:r>
              <a:rPr lang="pl-PL" sz="16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SENÁTU, </a:t>
            </a:r>
            <a:r>
              <a:rPr lang="pl-PL" sz="1600" dirty="0">
                <a:solidFill>
                  <a:schemeClr val="bg1"/>
                </a:solidFill>
                <a:latin typeface="Open Sans" panose="020B0606030504020204" pitchFamily="34" charset="0"/>
              </a:rPr>
              <a:t>moc </a:t>
            </a:r>
            <a:r>
              <a:rPr lang="pl-PL" sz="16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PREZIDENTA</a:t>
            </a:r>
            <a:endParaRPr lang="pl-PL" sz="16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39750" y="377714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B</a:t>
            </a:r>
            <a:r>
              <a:rPr lang="cs-CZ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  </a:t>
            </a:r>
            <a:r>
              <a:rPr lang="cs-CZ" sz="1600" dirty="0">
                <a:solidFill>
                  <a:schemeClr val="bg1"/>
                </a:solidFill>
                <a:latin typeface="Open Sans" panose="020B0606030504020204" pitchFamily="34" charset="0"/>
              </a:rPr>
              <a:t>na moc </a:t>
            </a:r>
            <a:r>
              <a:rPr lang="cs-CZ" sz="16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ZÁKONODÁRNOU, </a:t>
            </a:r>
            <a:r>
              <a:rPr lang="cs-CZ" sz="1600" dirty="0">
                <a:solidFill>
                  <a:schemeClr val="bg1"/>
                </a:solidFill>
                <a:latin typeface="Open Sans" panose="020B0606030504020204" pitchFamily="34" charset="0"/>
              </a:rPr>
              <a:t>moc </a:t>
            </a:r>
            <a:r>
              <a:rPr lang="cs-CZ" sz="16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VÝKONNOU, </a:t>
            </a:r>
            <a:r>
              <a:rPr lang="cs-CZ" sz="1600" dirty="0">
                <a:solidFill>
                  <a:schemeClr val="bg1"/>
                </a:solidFill>
                <a:latin typeface="Open Sans" panose="020B0606030504020204" pitchFamily="34" charset="0"/>
              </a:rPr>
              <a:t>moc </a:t>
            </a:r>
            <a:r>
              <a:rPr lang="cs-CZ" sz="16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SOUDNÍ</a:t>
            </a:r>
            <a:endParaRPr lang="cs-CZ" sz="16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533400" y="4757257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C</a:t>
            </a:r>
            <a:endParaRPr lang="cs-CZ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495300" y="576166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D  </a:t>
            </a:r>
            <a:r>
              <a:rPr lang="pl-PL" sz="1600" dirty="0">
                <a:solidFill>
                  <a:schemeClr val="bg1"/>
                </a:solidFill>
                <a:latin typeface="Open Sans" panose="020B0606030504020204" pitchFamily="34" charset="0"/>
              </a:rPr>
              <a:t>na moc </a:t>
            </a:r>
            <a:r>
              <a:rPr lang="pl-PL" sz="16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OBČANŮ, </a:t>
            </a:r>
            <a:r>
              <a:rPr lang="pl-PL" sz="1600" dirty="0">
                <a:solidFill>
                  <a:schemeClr val="bg1"/>
                </a:solidFill>
                <a:latin typeface="Open Sans" panose="020B0606030504020204" pitchFamily="34" charset="0"/>
              </a:rPr>
              <a:t>moc </a:t>
            </a:r>
            <a:r>
              <a:rPr lang="pl-PL" sz="16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POLITIKŮ a moc EKONOMICKOU</a:t>
            </a:r>
            <a:endParaRPr lang="cs-CZ" sz="16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7">
            <a:extLst>
              <a:ext uri="{FF2B5EF4-FFF2-40B4-BE49-F238E27FC236}">
                <a16:creationId xmlns="" xmlns:a16="http://schemas.microsoft.com/office/drawing/2014/main" id="{3AE5E3CD-5EE9-4A0B-9CD8-10AD172CF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381000"/>
            <a:ext cx="7696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sz="3600" dirty="0">
                <a:solidFill>
                  <a:schemeClr val="bg1"/>
                </a:solidFill>
                <a:latin typeface="Open Sans" panose="020B0606030504020204" pitchFamily="34" charset="0"/>
              </a:rPr>
              <a:t>Ústava ČR rozděluje moc…</a:t>
            </a:r>
            <a:endParaRPr lang="en-US" sz="4800" kern="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25544D9E-8F51-4F76-BFE7-7C471BB58D6A}"/>
              </a:ext>
            </a:extLst>
          </p:cNvPr>
          <p:cNvSpPr/>
          <p:nvPr/>
        </p:nvSpPr>
        <p:spPr>
          <a:xfrm>
            <a:off x="1907704" y="4853190"/>
            <a:ext cx="65722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Open Sans" panose="020B0606030504020204" pitchFamily="34" charset="0"/>
              </a:rPr>
              <a:t>na moc </a:t>
            </a:r>
            <a:r>
              <a:rPr lang="pl-PL" sz="16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VLÁDY, </a:t>
            </a:r>
            <a:r>
              <a:rPr lang="pl-PL" sz="1600" dirty="0">
                <a:solidFill>
                  <a:schemeClr val="bg1"/>
                </a:solidFill>
                <a:latin typeface="Open Sans" panose="020B0606030504020204" pitchFamily="34" charset="0"/>
              </a:rPr>
              <a:t>moc </a:t>
            </a:r>
            <a:r>
              <a:rPr lang="pl-PL" sz="16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MINISTERSTEV, </a:t>
            </a:r>
            <a:r>
              <a:rPr lang="pl-PL" sz="1600" dirty="0">
                <a:solidFill>
                  <a:schemeClr val="bg1"/>
                </a:solidFill>
                <a:latin typeface="Open Sans" panose="020B0606030504020204" pitchFamily="34" charset="0"/>
              </a:rPr>
              <a:t>moc </a:t>
            </a:r>
            <a:r>
              <a:rPr lang="pl-PL" sz="16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KRAJSKÝCH </a:t>
            </a:r>
          </a:p>
          <a:p>
            <a:r>
              <a:rPr lang="pl-PL" sz="16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a OBECNÍCH ZASTUPITELSTEV</a:t>
            </a:r>
            <a:endParaRPr lang="cs-CZ" sz="1600" dirty="0"/>
          </a:p>
        </p:txBody>
      </p:sp>
    </p:spTree>
    <p:extLst>
      <p:ext uri="{BB962C8B-B14F-4D97-AF65-F5344CB8AC3E}">
        <p14:creationId xmlns="" xmlns:p14="http://schemas.microsoft.com/office/powerpoint/2010/main" val="2967828770"/>
      </p:ext>
    </p:extLst>
  </p:cSld>
  <p:clrMapOvr>
    <a:masterClrMapping/>
  </p:clrMapOvr>
  <p:transition>
    <p:zoom/>
    <p:sndAc>
      <p:stSnd>
        <p:snd r:embed="rId3" name="09. Who Correct.wav"/>
      </p:stSnd>
    </p:sndAc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539750" y="27813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A </a:t>
            </a:r>
            <a:r>
              <a:rPr lang="en-US" sz="4000" dirty="0">
                <a:latin typeface="Open Sans" panose="020B0606030504020204" pitchFamily="34" charset="0"/>
              </a:rPr>
              <a:t> </a:t>
            </a:r>
            <a:r>
              <a:rPr lang="pl-PL" sz="1600" dirty="0">
                <a:solidFill>
                  <a:schemeClr val="bg1"/>
                </a:solidFill>
                <a:latin typeface="Open Sans" panose="020B0606030504020204" pitchFamily="34" charset="0"/>
              </a:rPr>
              <a:t>na moc </a:t>
            </a:r>
            <a:r>
              <a:rPr lang="pl-PL" sz="16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POSLANECKÉ SNĚMOVNY, </a:t>
            </a:r>
            <a:r>
              <a:rPr lang="pl-PL" sz="1600" dirty="0">
                <a:solidFill>
                  <a:schemeClr val="bg1"/>
                </a:solidFill>
                <a:latin typeface="Open Sans" panose="020B0606030504020204" pitchFamily="34" charset="0"/>
              </a:rPr>
              <a:t>moc </a:t>
            </a:r>
            <a:r>
              <a:rPr lang="pl-PL" sz="16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SENÁTU, </a:t>
            </a:r>
            <a:r>
              <a:rPr lang="pl-PL" sz="1600" dirty="0">
                <a:solidFill>
                  <a:schemeClr val="bg1"/>
                </a:solidFill>
                <a:latin typeface="Open Sans" panose="020B0606030504020204" pitchFamily="34" charset="0"/>
              </a:rPr>
              <a:t>moc </a:t>
            </a:r>
            <a:r>
              <a:rPr lang="pl-PL" sz="16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PREZIDENTA</a:t>
            </a:r>
            <a:endParaRPr lang="pl-PL" sz="16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39750" y="377714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0000"/>
                </a:solidFill>
                <a:latin typeface="Open Sans" panose="020B0606030504020204" pitchFamily="34" charset="0"/>
              </a:rPr>
              <a:t>B</a:t>
            </a:r>
            <a:r>
              <a:rPr lang="cs-CZ" sz="4000" b="1" dirty="0">
                <a:solidFill>
                  <a:srgbClr val="FF0000"/>
                </a:solidFill>
                <a:latin typeface="Open Sans" panose="020B0606030504020204" pitchFamily="34" charset="0"/>
              </a:rPr>
              <a:t>  </a:t>
            </a:r>
            <a:r>
              <a:rPr lang="cs-CZ" sz="1800" dirty="0">
                <a:solidFill>
                  <a:srgbClr val="FF0000"/>
                </a:solidFill>
                <a:latin typeface="Open Sans" panose="020B0606030504020204" pitchFamily="34" charset="0"/>
              </a:rPr>
              <a:t>na moc </a:t>
            </a:r>
            <a:r>
              <a:rPr lang="cs-CZ" sz="1800" dirty="0" smtClean="0">
                <a:solidFill>
                  <a:srgbClr val="FF0000"/>
                </a:solidFill>
                <a:latin typeface="Open Sans" panose="020B0606030504020204" pitchFamily="34" charset="0"/>
              </a:rPr>
              <a:t>ZÁKONODÁRNOU, </a:t>
            </a:r>
            <a:r>
              <a:rPr lang="cs-CZ" sz="1800" dirty="0">
                <a:solidFill>
                  <a:srgbClr val="FF0000"/>
                </a:solidFill>
                <a:latin typeface="Open Sans" panose="020B0606030504020204" pitchFamily="34" charset="0"/>
              </a:rPr>
              <a:t>moc </a:t>
            </a:r>
            <a:r>
              <a:rPr lang="cs-CZ" sz="1800" dirty="0" smtClean="0">
                <a:solidFill>
                  <a:srgbClr val="FF0000"/>
                </a:solidFill>
                <a:latin typeface="Open Sans" panose="020B0606030504020204" pitchFamily="34" charset="0"/>
              </a:rPr>
              <a:t>VÝKONNOU, </a:t>
            </a:r>
            <a:r>
              <a:rPr lang="cs-CZ" sz="1800" dirty="0">
                <a:solidFill>
                  <a:srgbClr val="FF0000"/>
                </a:solidFill>
                <a:latin typeface="Open Sans" panose="020B0606030504020204" pitchFamily="34" charset="0"/>
              </a:rPr>
              <a:t>moc </a:t>
            </a:r>
            <a:r>
              <a:rPr lang="cs-CZ" sz="1800" dirty="0" smtClean="0">
                <a:solidFill>
                  <a:srgbClr val="FF0000"/>
                </a:solidFill>
                <a:latin typeface="Open Sans" panose="020B0606030504020204" pitchFamily="34" charset="0"/>
              </a:rPr>
              <a:t>SOUDNÍ</a:t>
            </a:r>
            <a:endParaRPr lang="cs-CZ" dirty="0">
              <a:solidFill>
                <a:srgbClr val="FF0000"/>
              </a:solidFill>
              <a:latin typeface="Open Sans" panose="020B0606030504020204" pitchFamily="34" charset="0"/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533400" y="4757257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C</a:t>
            </a:r>
            <a:endParaRPr lang="cs-CZ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495300" y="576166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D  </a:t>
            </a:r>
            <a:r>
              <a:rPr lang="pl-PL" sz="1800" dirty="0">
                <a:solidFill>
                  <a:schemeClr val="bg1"/>
                </a:solidFill>
                <a:latin typeface="Open Sans" panose="020B0606030504020204" pitchFamily="34" charset="0"/>
              </a:rPr>
              <a:t>na moc </a:t>
            </a:r>
            <a:r>
              <a:rPr lang="pl-PL" sz="18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OBČANŮ, </a:t>
            </a:r>
            <a:r>
              <a:rPr lang="pl-PL" sz="1800" dirty="0">
                <a:solidFill>
                  <a:schemeClr val="bg1"/>
                </a:solidFill>
                <a:latin typeface="Open Sans" panose="020B0606030504020204" pitchFamily="34" charset="0"/>
              </a:rPr>
              <a:t>moc </a:t>
            </a:r>
            <a:r>
              <a:rPr lang="pl-PL" sz="18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POLITIKŮ a </a:t>
            </a:r>
            <a:r>
              <a:rPr lang="pl-PL" sz="1800" dirty="0">
                <a:solidFill>
                  <a:schemeClr val="bg1"/>
                </a:solidFill>
                <a:latin typeface="Open Sans" panose="020B0606030504020204" pitchFamily="34" charset="0"/>
              </a:rPr>
              <a:t>moc </a:t>
            </a:r>
            <a:r>
              <a:rPr lang="pl-PL" sz="18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EKONOMICKOU</a:t>
            </a:r>
            <a:endParaRPr lang="cs-CZ" sz="20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7">
            <a:extLst>
              <a:ext uri="{FF2B5EF4-FFF2-40B4-BE49-F238E27FC236}">
                <a16:creationId xmlns="" xmlns:a16="http://schemas.microsoft.com/office/drawing/2014/main" id="{3AE5E3CD-5EE9-4A0B-9CD8-10AD172CF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381000"/>
            <a:ext cx="7696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sz="3600" dirty="0">
                <a:solidFill>
                  <a:schemeClr val="bg1"/>
                </a:solidFill>
                <a:latin typeface="Open Sans" panose="020B0606030504020204" pitchFamily="34" charset="0"/>
              </a:rPr>
              <a:t>Ústava ČR rozděluje moc…</a:t>
            </a:r>
            <a:endParaRPr lang="en-US" sz="4800" kern="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25544D9E-8F51-4F76-BFE7-7C471BB58D6A}"/>
              </a:ext>
            </a:extLst>
          </p:cNvPr>
          <p:cNvSpPr/>
          <p:nvPr/>
        </p:nvSpPr>
        <p:spPr>
          <a:xfrm>
            <a:off x="1907704" y="4853190"/>
            <a:ext cx="6572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800" dirty="0">
                <a:solidFill>
                  <a:schemeClr val="bg1"/>
                </a:solidFill>
                <a:latin typeface="Open Sans" panose="020B0606030504020204" pitchFamily="34" charset="0"/>
              </a:rPr>
              <a:t>na moc </a:t>
            </a:r>
            <a:r>
              <a:rPr lang="pl-PL" sz="18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VLÁDY, </a:t>
            </a:r>
            <a:r>
              <a:rPr lang="pl-PL" sz="1800" dirty="0">
                <a:solidFill>
                  <a:schemeClr val="bg1"/>
                </a:solidFill>
                <a:latin typeface="Open Sans" panose="020B0606030504020204" pitchFamily="34" charset="0"/>
              </a:rPr>
              <a:t>moc </a:t>
            </a:r>
            <a:r>
              <a:rPr lang="pl-PL" sz="18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MINISTERSTEV, </a:t>
            </a:r>
            <a:r>
              <a:rPr lang="pl-PL" sz="1800" dirty="0">
                <a:solidFill>
                  <a:schemeClr val="bg1"/>
                </a:solidFill>
                <a:latin typeface="Open Sans" panose="020B0606030504020204" pitchFamily="34" charset="0"/>
              </a:rPr>
              <a:t>moc </a:t>
            </a:r>
            <a:r>
              <a:rPr lang="pl-PL" sz="18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KRAJSKÝCH</a:t>
            </a:r>
            <a:r>
              <a:rPr lang="pl-PL" sz="1800" dirty="0">
                <a:solidFill>
                  <a:schemeClr val="bg1"/>
                </a:solidFill>
                <a:latin typeface="Open Sans" panose="020B0606030504020204" pitchFamily="34" charset="0"/>
              </a:rPr>
              <a:t/>
            </a:r>
            <a:br>
              <a:rPr lang="pl-PL" sz="1800" dirty="0">
                <a:solidFill>
                  <a:schemeClr val="bg1"/>
                </a:solidFill>
                <a:latin typeface="Open Sans" panose="020B0606030504020204" pitchFamily="34" charset="0"/>
              </a:rPr>
            </a:br>
            <a:r>
              <a:rPr lang="pl-PL" sz="1800" dirty="0">
                <a:solidFill>
                  <a:schemeClr val="bg1"/>
                </a:solidFill>
                <a:latin typeface="Open Sans" panose="020B0606030504020204" pitchFamily="34" charset="0"/>
              </a:rPr>
              <a:t>a </a:t>
            </a:r>
            <a:r>
              <a:rPr lang="pl-PL" sz="18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OBECNÍCH ZASTUPITELSTEV</a:t>
            </a:r>
            <a:endParaRPr lang="cs-CZ" sz="1800" dirty="0"/>
          </a:p>
        </p:txBody>
      </p:sp>
    </p:spTree>
    <p:extLst>
      <p:ext uri="{BB962C8B-B14F-4D97-AF65-F5344CB8AC3E}">
        <p14:creationId xmlns="" xmlns:p14="http://schemas.microsoft.com/office/powerpoint/2010/main" val="2736132085"/>
      </p:ext>
    </p:extLst>
  </p:cSld>
  <p:clrMapOvr>
    <a:masterClrMapping/>
  </p:clrMapOvr>
  <p:transition>
    <p:zoom/>
    <p:sndAc>
      <p:stSnd>
        <p:snd r:embed="rId3" name="09. Who Correct.wav"/>
      </p:stSnd>
    </p:sndAc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611560" y="476672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7760" y="1238672"/>
            <a:ext cx="7772400" cy="1143000"/>
          </a:xfrm>
        </p:spPr>
        <p:txBody>
          <a:bodyPr/>
          <a:lstStyle/>
          <a:p>
            <a:r>
              <a:rPr lang="cs-CZ" sz="8000" dirty="0">
                <a:solidFill>
                  <a:schemeClr val="bg1"/>
                </a:solidFill>
                <a:latin typeface="Open Sans" panose="020B0606030504020204" pitchFamily="34" charset="0"/>
              </a:rPr>
              <a:t>Otázka 15 </a:t>
            </a:r>
            <a:endParaRPr lang="en-US" sz="80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H="1">
            <a:off x="1960" y="1924472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H="1">
            <a:off x="8612560" y="1924472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694868"/>
      </p:ext>
    </p:extLst>
  </p:cSld>
  <p:clrMapOvr>
    <a:masterClrMapping/>
  </p:clrMapOvr>
  <p:transition>
    <p:zoom/>
    <p:sndAc>
      <p:stSnd>
        <p:snd r:embed="rId3" name="drumroll.wav"/>
      </p:stSnd>
    </p:sndAc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539750" y="27813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A </a:t>
            </a:r>
            <a:r>
              <a:rPr lang="en-US" sz="4000" dirty="0">
                <a:latin typeface="Open Sans" panose="020B0606030504020204" pitchFamily="34" charset="0"/>
              </a:rPr>
              <a:t> </a:t>
            </a:r>
            <a:r>
              <a:rPr lang="pl-PL" sz="18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ZÁKONODÁRNOU: </a:t>
            </a:r>
            <a:r>
              <a:rPr lang="pl-PL" sz="1800" dirty="0">
                <a:solidFill>
                  <a:schemeClr val="bg1"/>
                </a:solidFill>
                <a:latin typeface="Open Sans" panose="020B0606030504020204" pitchFamily="34" charset="0"/>
              </a:rPr>
              <a:t>navrhuje, přijímá a ruší zákony</a:t>
            </a:r>
            <a:endParaRPr lang="pl-PL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39750" y="377714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B</a:t>
            </a:r>
            <a:r>
              <a:rPr lang="cs-CZ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  </a:t>
            </a:r>
            <a:r>
              <a:rPr lang="cs-CZ" sz="18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VÝKONNOU: </a:t>
            </a:r>
            <a:r>
              <a:rPr lang="cs-CZ" sz="1800" dirty="0">
                <a:solidFill>
                  <a:schemeClr val="bg1"/>
                </a:solidFill>
                <a:latin typeface="Open Sans" panose="020B0606030504020204" pitchFamily="34" charset="0"/>
              </a:rPr>
              <a:t>ovládá ministerstva, řídí chod státu</a:t>
            </a:r>
            <a:endParaRPr lang="cs-CZ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533400" y="4757257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C</a:t>
            </a:r>
            <a:endParaRPr lang="cs-CZ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495300" y="576166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z="20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7">
            <a:extLst>
              <a:ext uri="{FF2B5EF4-FFF2-40B4-BE49-F238E27FC236}">
                <a16:creationId xmlns="" xmlns:a16="http://schemas.microsoft.com/office/drawing/2014/main" id="{3AE5E3CD-5EE9-4A0B-9CD8-10AD172CF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381000"/>
            <a:ext cx="7696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sz="3600" dirty="0">
                <a:solidFill>
                  <a:schemeClr val="bg1"/>
                </a:solidFill>
                <a:latin typeface="Open Sans" panose="020B0606030504020204" pitchFamily="34" charset="0"/>
              </a:rPr>
              <a:t>Parlament má moc…</a:t>
            </a:r>
            <a:endParaRPr lang="en-US" sz="4800" kern="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25544D9E-8F51-4F76-BFE7-7C471BB58D6A}"/>
              </a:ext>
            </a:extLst>
          </p:cNvPr>
          <p:cNvSpPr/>
          <p:nvPr/>
        </p:nvSpPr>
        <p:spPr>
          <a:xfrm>
            <a:off x="1907704" y="4853190"/>
            <a:ext cx="6572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SOUDNÍ: </a:t>
            </a:r>
            <a:r>
              <a:rPr lang="cs-CZ" sz="1800" dirty="0">
                <a:solidFill>
                  <a:schemeClr val="bg1"/>
                </a:solidFill>
                <a:latin typeface="Open Sans" panose="020B0606030504020204" pitchFamily="34" charset="0"/>
              </a:rPr>
              <a:t>navrhuje a odvolává soudce, </a:t>
            </a:r>
            <a:br>
              <a:rPr lang="cs-CZ" sz="1800" dirty="0">
                <a:solidFill>
                  <a:schemeClr val="bg1"/>
                </a:solidFill>
                <a:latin typeface="Open Sans" panose="020B0606030504020204" pitchFamily="34" charset="0"/>
              </a:rPr>
            </a:br>
            <a:r>
              <a:rPr lang="cs-CZ" sz="1800" dirty="0">
                <a:solidFill>
                  <a:schemeClr val="bg1"/>
                </a:solidFill>
                <a:latin typeface="Open Sans" panose="020B0606030504020204" pitchFamily="34" charset="0"/>
              </a:rPr>
              <a:t>dohlíží na výkon práva v zemi</a:t>
            </a:r>
            <a:endParaRPr lang="cs-CZ" sz="1800" dirty="0"/>
          </a:p>
        </p:txBody>
      </p:sp>
    </p:spTree>
    <p:extLst>
      <p:ext uri="{BB962C8B-B14F-4D97-AF65-F5344CB8AC3E}">
        <p14:creationId xmlns="" xmlns:p14="http://schemas.microsoft.com/office/powerpoint/2010/main" val="2119801256"/>
      </p:ext>
    </p:extLst>
  </p:cSld>
  <p:clrMapOvr>
    <a:masterClrMapping/>
  </p:clrMapOvr>
  <p:transition>
    <p:zoom/>
    <p:sndAc>
      <p:stSnd>
        <p:snd r:embed="rId3" name="09. Who Correct.wav"/>
      </p:stSnd>
    </p:sndAc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539750" y="27813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0000"/>
                </a:solidFill>
                <a:latin typeface="Open Sans" panose="020B0606030504020204" pitchFamily="34" charset="0"/>
              </a:rPr>
              <a:t>A </a:t>
            </a:r>
            <a:r>
              <a:rPr lang="en-US" sz="4000" dirty="0">
                <a:solidFill>
                  <a:srgbClr val="FF0000"/>
                </a:solidFill>
                <a:latin typeface="Open Sans" panose="020B0606030504020204" pitchFamily="34" charset="0"/>
              </a:rPr>
              <a:t> </a:t>
            </a:r>
            <a:r>
              <a:rPr lang="pl-PL" sz="1800" dirty="0" smtClean="0">
                <a:solidFill>
                  <a:srgbClr val="FF0000"/>
                </a:solidFill>
                <a:latin typeface="Open Sans" panose="020B0606030504020204" pitchFamily="34" charset="0"/>
              </a:rPr>
              <a:t>ZÁKONODÁRNOU: </a:t>
            </a:r>
            <a:r>
              <a:rPr lang="pl-PL" sz="1800" dirty="0">
                <a:solidFill>
                  <a:srgbClr val="FF0000"/>
                </a:solidFill>
                <a:latin typeface="Open Sans" panose="020B0606030504020204" pitchFamily="34" charset="0"/>
              </a:rPr>
              <a:t>navrhuje, přijímá a ruší zákony</a:t>
            </a:r>
            <a:endParaRPr lang="pl-PL" dirty="0">
              <a:solidFill>
                <a:srgbClr val="FF0000"/>
              </a:solidFill>
              <a:latin typeface="Open Sans" panose="020B0606030504020204" pitchFamily="34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39750" y="377714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B</a:t>
            </a:r>
            <a:r>
              <a:rPr lang="cs-CZ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  </a:t>
            </a:r>
            <a:r>
              <a:rPr lang="cs-CZ" sz="18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VÝKONNOU: </a:t>
            </a:r>
            <a:r>
              <a:rPr lang="cs-CZ" sz="1800" dirty="0">
                <a:solidFill>
                  <a:schemeClr val="bg1"/>
                </a:solidFill>
                <a:latin typeface="Open Sans" panose="020B0606030504020204" pitchFamily="34" charset="0"/>
              </a:rPr>
              <a:t>ovládá ministerstva, řídí chod státu</a:t>
            </a:r>
            <a:endParaRPr lang="cs-CZ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533400" y="4757257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C</a:t>
            </a:r>
            <a:endParaRPr lang="cs-CZ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495300" y="576166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z="20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7">
            <a:extLst>
              <a:ext uri="{FF2B5EF4-FFF2-40B4-BE49-F238E27FC236}">
                <a16:creationId xmlns="" xmlns:a16="http://schemas.microsoft.com/office/drawing/2014/main" id="{3AE5E3CD-5EE9-4A0B-9CD8-10AD172CF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381000"/>
            <a:ext cx="7696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sz="3600" dirty="0">
                <a:solidFill>
                  <a:schemeClr val="bg1"/>
                </a:solidFill>
                <a:latin typeface="Open Sans" panose="020B0606030504020204" pitchFamily="34" charset="0"/>
              </a:rPr>
              <a:t>Parlament má moc…</a:t>
            </a:r>
            <a:endParaRPr lang="en-US" sz="4800" kern="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25544D9E-8F51-4F76-BFE7-7C471BB58D6A}"/>
              </a:ext>
            </a:extLst>
          </p:cNvPr>
          <p:cNvSpPr/>
          <p:nvPr/>
        </p:nvSpPr>
        <p:spPr>
          <a:xfrm>
            <a:off x="1907704" y="4853190"/>
            <a:ext cx="6572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SOUDNÍ: </a:t>
            </a:r>
            <a:r>
              <a:rPr lang="cs-CZ" sz="1800" dirty="0">
                <a:solidFill>
                  <a:schemeClr val="bg1"/>
                </a:solidFill>
                <a:latin typeface="Open Sans" panose="020B0606030504020204" pitchFamily="34" charset="0"/>
              </a:rPr>
              <a:t>navrhuje a odvolává soudce, </a:t>
            </a:r>
            <a:br>
              <a:rPr lang="cs-CZ" sz="1800" dirty="0">
                <a:solidFill>
                  <a:schemeClr val="bg1"/>
                </a:solidFill>
                <a:latin typeface="Open Sans" panose="020B0606030504020204" pitchFamily="34" charset="0"/>
              </a:rPr>
            </a:br>
            <a:r>
              <a:rPr lang="cs-CZ" sz="1800" dirty="0">
                <a:solidFill>
                  <a:schemeClr val="bg1"/>
                </a:solidFill>
                <a:latin typeface="Open Sans" panose="020B0606030504020204" pitchFamily="34" charset="0"/>
              </a:rPr>
              <a:t>dohlíží na výkon práva v zemi</a:t>
            </a:r>
            <a:endParaRPr lang="cs-CZ" sz="1800" dirty="0"/>
          </a:p>
        </p:txBody>
      </p:sp>
    </p:spTree>
    <p:extLst>
      <p:ext uri="{BB962C8B-B14F-4D97-AF65-F5344CB8AC3E}">
        <p14:creationId xmlns="" xmlns:p14="http://schemas.microsoft.com/office/powerpoint/2010/main" val="2757382912"/>
      </p:ext>
    </p:extLst>
  </p:cSld>
  <p:clrMapOvr>
    <a:masterClrMapping/>
  </p:clrMapOvr>
  <p:transition>
    <p:zoom/>
    <p:sndAc>
      <p:stSnd>
        <p:snd r:embed="rId3" name="09. Who Correct.wav"/>
      </p:stSnd>
    </p:sndAc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611560" y="476672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7760" y="1238672"/>
            <a:ext cx="7772400" cy="1143000"/>
          </a:xfrm>
        </p:spPr>
        <p:txBody>
          <a:bodyPr/>
          <a:lstStyle/>
          <a:p>
            <a:r>
              <a:rPr lang="cs-CZ" sz="8000" dirty="0">
                <a:solidFill>
                  <a:schemeClr val="bg1"/>
                </a:solidFill>
                <a:latin typeface="Open Sans" panose="020B0606030504020204" pitchFamily="34" charset="0"/>
              </a:rPr>
              <a:t>Otázka 16 </a:t>
            </a:r>
            <a:endParaRPr lang="en-US" sz="80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H="1">
            <a:off x="1960" y="1924472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H="1">
            <a:off x="8612560" y="1924472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694868"/>
      </p:ext>
    </p:extLst>
  </p:cSld>
  <p:clrMapOvr>
    <a:masterClrMapping/>
  </p:clrMapOvr>
  <p:transition>
    <p:zoom/>
    <p:sndAc>
      <p:stSnd>
        <p:snd r:embed="rId3" name="drumroll.wav"/>
      </p:stSnd>
    </p:sndAc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539750" y="27813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A </a:t>
            </a:r>
            <a:r>
              <a:rPr lang="en-US" sz="4000" dirty="0">
                <a:latin typeface="Open Sans" panose="020B0606030504020204" pitchFamily="34" charset="0"/>
              </a:rPr>
              <a:t> </a:t>
            </a:r>
            <a:r>
              <a:rPr lang="pl-PL" sz="18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ZÁKONODÁRNOU: </a:t>
            </a:r>
            <a:r>
              <a:rPr lang="pl-PL" sz="1800" dirty="0">
                <a:solidFill>
                  <a:schemeClr val="bg1"/>
                </a:solidFill>
                <a:latin typeface="Open Sans" panose="020B0606030504020204" pitchFamily="34" charset="0"/>
              </a:rPr>
              <a:t>navrhuje, přijímá a ruší zákony</a:t>
            </a:r>
            <a:endParaRPr lang="pl-PL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39750" y="377714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B</a:t>
            </a:r>
            <a:r>
              <a:rPr lang="cs-CZ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  </a:t>
            </a:r>
            <a:r>
              <a:rPr lang="cs-CZ" sz="18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VÝKONNOU: </a:t>
            </a:r>
            <a:r>
              <a:rPr lang="cs-CZ" sz="1800" dirty="0">
                <a:solidFill>
                  <a:schemeClr val="bg1"/>
                </a:solidFill>
                <a:latin typeface="Open Sans" panose="020B0606030504020204" pitchFamily="34" charset="0"/>
              </a:rPr>
              <a:t>ovládá ministerstva, řídí chod státu</a:t>
            </a:r>
            <a:endParaRPr lang="cs-CZ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533400" y="4757257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C</a:t>
            </a:r>
            <a:endParaRPr lang="cs-CZ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495300" y="576166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z="20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7">
            <a:extLst>
              <a:ext uri="{FF2B5EF4-FFF2-40B4-BE49-F238E27FC236}">
                <a16:creationId xmlns="" xmlns:a16="http://schemas.microsoft.com/office/drawing/2014/main" id="{3AE5E3CD-5EE9-4A0B-9CD8-10AD172CF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381000"/>
            <a:ext cx="7696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sz="3600" dirty="0">
                <a:solidFill>
                  <a:schemeClr val="bg1"/>
                </a:solidFill>
                <a:latin typeface="Open Sans" panose="020B0606030504020204" pitchFamily="34" charset="0"/>
              </a:rPr>
              <a:t>Vláda má moc…</a:t>
            </a:r>
            <a:endParaRPr lang="en-US" sz="4800" kern="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25544D9E-8F51-4F76-BFE7-7C471BB58D6A}"/>
              </a:ext>
            </a:extLst>
          </p:cNvPr>
          <p:cNvSpPr/>
          <p:nvPr/>
        </p:nvSpPr>
        <p:spPr>
          <a:xfrm>
            <a:off x="1907704" y="4853190"/>
            <a:ext cx="6572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SOUDNÍ: </a:t>
            </a:r>
            <a:r>
              <a:rPr lang="cs-CZ" sz="1800" dirty="0">
                <a:solidFill>
                  <a:schemeClr val="bg1"/>
                </a:solidFill>
                <a:latin typeface="Open Sans" panose="020B0606030504020204" pitchFamily="34" charset="0"/>
              </a:rPr>
              <a:t>navrhuje a odvolává soudce, </a:t>
            </a:r>
            <a:br>
              <a:rPr lang="cs-CZ" sz="1800" dirty="0">
                <a:solidFill>
                  <a:schemeClr val="bg1"/>
                </a:solidFill>
                <a:latin typeface="Open Sans" panose="020B0606030504020204" pitchFamily="34" charset="0"/>
              </a:rPr>
            </a:br>
            <a:r>
              <a:rPr lang="cs-CZ" sz="1800" dirty="0">
                <a:solidFill>
                  <a:schemeClr val="bg1"/>
                </a:solidFill>
                <a:latin typeface="Open Sans" panose="020B0606030504020204" pitchFamily="34" charset="0"/>
              </a:rPr>
              <a:t>dohlíží na výkon práva v zemi</a:t>
            </a:r>
            <a:endParaRPr lang="cs-CZ" sz="1800" dirty="0"/>
          </a:p>
        </p:txBody>
      </p:sp>
    </p:spTree>
    <p:extLst>
      <p:ext uri="{BB962C8B-B14F-4D97-AF65-F5344CB8AC3E}">
        <p14:creationId xmlns="" xmlns:p14="http://schemas.microsoft.com/office/powerpoint/2010/main" val="1771442121"/>
      </p:ext>
    </p:extLst>
  </p:cSld>
  <p:clrMapOvr>
    <a:masterClrMapping/>
  </p:clrMapOvr>
  <p:transition>
    <p:zoom/>
    <p:sndAc>
      <p:stSnd>
        <p:snd r:embed="rId3" name="09. Who Correct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548236" y="2786609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288000" anchor="ctr"/>
          <a:lstStyle/>
          <a:p>
            <a:r>
              <a:rPr lang="en-US" sz="4000" b="1" dirty="0">
                <a:solidFill>
                  <a:srgbClr val="FF0000"/>
                </a:solidFill>
                <a:latin typeface="Open Sans" panose="020B0606030504020204" pitchFamily="34" charset="0"/>
              </a:rPr>
              <a:t>A</a:t>
            </a:r>
            <a:r>
              <a:rPr lang="en-US" sz="5400" b="1" dirty="0">
                <a:solidFill>
                  <a:srgbClr val="FF0000"/>
                </a:solidFill>
                <a:latin typeface="Open Sans" panose="020B0606030504020204" pitchFamily="34" charset="0"/>
              </a:rPr>
              <a:t> </a:t>
            </a:r>
            <a:r>
              <a:rPr lang="en-US" sz="6000" dirty="0">
                <a:solidFill>
                  <a:srgbClr val="FF0000"/>
                </a:solidFill>
                <a:latin typeface="Open Sans" panose="020B0606030504020204" pitchFamily="34" charset="0"/>
              </a:rPr>
              <a:t> </a:t>
            </a:r>
            <a:r>
              <a:rPr lang="cs-CZ" sz="2000" dirty="0" smtClean="0">
                <a:solidFill>
                  <a:srgbClr val="FF0000"/>
                </a:solidFill>
                <a:latin typeface="Open Sans" panose="020B0606030504020204" pitchFamily="34" charset="0"/>
              </a:rPr>
              <a:t>v </a:t>
            </a:r>
            <a:r>
              <a:rPr lang="cs-CZ" sz="2000" dirty="0">
                <a:solidFill>
                  <a:srgbClr val="FF0000"/>
                </a:solidFill>
                <a:latin typeface="Open Sans" panose="020B0606030504020204" pitchFamily="34" charset="0"/>
              </a:rPr>
              <a:t>PARLAMENTU (úroveň státu)</a:t>
            </a:r>
            <a:endParaRPr lang="en-US" sz="2000" dirty="0">
              <a:solidFill>
                <a:srgbClr val="FF0000"/>
              </a:solidFill>
              <a:latin typeface="Open Sans" panose="020B0606030504020204" pitchFamily="34" charset="0"/>
            </a:endParaRPr>
          </a:p>
          <a:p>
            <a:endParaRPr lang="en-US" dirty="0"/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39750" y="37719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288000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B</a:t>
            </a:r>
            <a:r>
              <a:rPr lang="en-US" sz="5400" b="1" baseline="10000" dirty="0">
                <a:solidFill>
                  <a:srgbClr val="FF9900"/>
                </a:solidFill>
                <a:latin typeface="Open Sans" panose="020B0606030504020204" pitchFamily="34" charset="0"/>
              </a:rPr>
              <a:t> </a:t>
            </a:r>
            <a:r>
              <a:rPr lang="en-US" sz="6000" dirty="0">
                <a:latin typeface="Open Sans" panose="020B0606030504020204" pitchFamily="34" charset="0"/>
              </a:rPr>
              <a:t> </a:t>
            </a:r>
            <a:r>
              <a:rPr lang="cs-CZ" sz="20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v </a:t>
            </a:r>
            <a:r>
              <a:rPr lang="cs-CZ" sz="2000" dirty="0">
                <a:solidFill>
                  <a:schemeClr val="bg1"/>
                </a:solidFill>
                <a:latin typeface="Open Sans" panose="020B0606030504020204" pitchFamily="34" charset="0"/>
              </a:rPr>
              <a:t>MĚSTSKÉM ZASTUPITELSTVU (úroveň města)</a:t>
            </a:r>
            <a:r>
              <a:rPr lang="cs-CZ" dirty="0">
                <a:solidFill>
                  <a:schemeClr val="bg1"/>
                </a:solidFill>
                <a:latin typeface="Open Sans" panose="020B0606030504020204" pitchFamily="34" charset="0"/>
              </a:rPr>
              <a:t> </a:t>
            </a:r>
          </a:p>
          <a:p>
            <a:endParaRPr lang="en-US" dirty="0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539750" y="4757191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288000" bIns="0" anchor="ctr">
            <a:noAutofit/>
          </a:bodyPr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C</a:t>
            </a:r>
            <a:r>
              <a:rPr lang="en-US" sz="4800" b="1" dirty="0">
                <a:solidFill>
                  <a:srgbClr val="FF9900"/>
                </a:solidFill>
                <a:latin typeface="Open Sans" panose="020B0606030504020204" pitchFamily="34" charset="0"/>
              </a:rPr>
              <a:t> </a:t>
            </a:r>
            <a:r>
              <a:rPr lang="en-US" sz="5400" dirty="0">
                <a:latin typeface="Open Sans" panose="020B0606030504020204" pitchFamily="34" charset="0"/>
              </a:rPr>
              <a:t> </a:t>
            </a:r>
            <a:r>
              <a:rPr lang="cs-CZ" sz="20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v </a:t>
            </a:r>
            <a:r>
              <a:rPr lang="cs-CZ" sz="2000" dirty="0">
                <a:solidFill>
                  <a:schemeClr val="bg1"/>
                </a:solidFill>
                <a:latin typeface="Open Sans" panose="020B0606030504020204" pitchFamily="34" charset="0"/>
              </a:rPr>
              <a:t>BRUSELU (úroveň EU)</a:t>
            </a:r>
            <a:endParaRPr lang="en-US" sz="2000" dirty="0">
              <a:solidFill>
                <a:schemeClr val="bg1"/>
              </a:solidFill>
              <a:latin typeface="Open Sans" panose="020B0606030504020204" pitchFamily="34" charset="0"/>
            </a:endParaRPr>
          </a:p>
          <a:p>
            <a:endParaRPr lang="en-US" dirty="0"/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609600" y="292649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533400" y="5747803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7">
            <a:extLst>
              <a:ext uri="{FF2B5EF4-FFF2-40B4-BE49-F238E27FC236}">
                <a16:creationId xmlns="" xmlns:a16="http://schemas.microsoft.com/office/drawing/2014/main" id="{D1D4F0F0-BBD3-42BF-94DE-155941F483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424409"/>
            <a:ext cx="7696200" cy="20574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r>
              <a:rPr lang="cs-CZ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KDE SE ROZHODUJE, ŽE…</a:t>
            </a:r>
            <a:br>
              <a:rPr lang="cs-CZ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ve městě budou zrušena veškerá rychlostní omezení pro auta?</a:t>
            </a:r>
            <a:r>
              <a:rPr lang="cs-CZ" sz="4800" dirty="0">
                <a:solidFill>
                  <a:schemeClr val="bg1"/>
                </a:solidFill>
                <a:latin typeface="Open Sans" panose="020B0606030504020204" pitchFamily="34" charset="0"/>
              </a:rPr>
              <a:t> </a:t>
            </a:r>
            <a:endParaRPr lang="en-US" sz="48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416461"/>
      </p:ext>
    </p:extLst>
  </p:cSld>
  <p:clrMapOvr>
    <a:masterClrMapping/>
  </p:clrMapOvr>
  <p:transition>
    <p:zoom/>
    <p:sndAc>
      <p:stSnd>
        <p:snd r:embed="rId3" name="09. Who Correct.wav"/>
      </p:stSnd>
    </p:sndAc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539750" y="27813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A </a:t>
            </a:r>
            <a:r>
              <a:rPr lang="en-US" sz="4000" dirty="0">
                <a:latin typeface="Open Sans" panose="020B0606030504020204" pitchFamily="34" charset="0"/>
              </a:rPr>
              <a:t> </a:t>
            </a:r>
            <a:r>
              <a:rPr lang="pl-PL" sz="18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ZÁKONODÁRNOU: </a:t>
            </a:r>
            <a:r>
              <a:rPr lang="pl-PL" sz="1800" dirty="0">
                <a:solidFill>
                  <a:schemeClr val="bg1"/>
                </a:solidFill>
                <a:latin typeface="Open Sans" panose="020B0606030504020204" pitchFamily="34" charset="0"/>
              </a:rPr>
              <a:t>navrhuje, přijímá a ruší zákony</a:t>
            </a:r>
            <a:endParaRPr lang="pl-PL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39750" y="377714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0000"/>
                </a:solidFill>
                <a:latin typeface="Open Sans" panose="020B0606030504020204" pitchFamily="34" charset="0"/>
              </a:rPr>
              <a:t>B</a:t>
            </a:r>
            <a:r>
              <a:rPr lang="cs-CZ" sz="4000" b="1" dirty="0">
                <a:solidFill>
                  <a:srgbClr val="FF0000"/>
                </a:solidFill>
                <a:latin typeface="Open Sans" panose="020B0606030504020204" pitchFamily="34" charset="0"/>
              </a:rPr>
              <a:t>  </a:t>
            </a:r>
            <a:r>
              <a:rPr lang="cs-CZ" sz="1800" dirty="0" smtClean="0">
                <a:solidFill>
                  <a:srgbClr val="FF0000"/>
                </a:solidFill>
                <a:latin typeface="Open Sans" panose="020B0606030504020204" pitchFamily="34" charset="0"/>
              </a:rPr>
              <a:t>VÝKONNOU: </a:t>
            </a:r>
            <a:r>
              <a:rPr lang="cs-CZ" sz="1800" dirty="0">
                <a:solidFill>
                  <a:srgbClr val="FF0000"/>
                </a:solidFill>
                <a:latin typeface="Open Sans" panose="020B0606030504020204" pitchFamily="34" charset="0"/>
              </a:rPr>
              <a:t>ovládá ministerstva, řídí chod státu</a:t>
            </a:r>
            <a:endParaRPr lang="cs-CZ" dirty="0">
              <a:solidFill>
                <a:srgbClr val="FF0000"/>
              </a:solidFill>
              <a:latin typeface="Open Sans" panose="020B0606030504020204" pitchFamily="34" charset="0"/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533400" y="4757257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C</a:t>
            </a:r>
            <a:endParaRPr lang="cs-CZ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495300" y="576166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z="20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7">
            <a:extLst>
              <a:ext uri="{FF2B5EF4-FFF2-40B4-BE49-F238E27FC236}">
                <a16:creationId xmlns="" xmlns:a16="http://schemas.microsoft.com/office/drawing/2014/main" id="{3AE5E3CD-5EE9-4A0B-9CD8-10AD172CF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381000"/>
            <a:ext cx="7696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sz="3600" dirty="0">
                <a:solidFill>
                  <a:schemeClr val="bg1"/>
                </a:solidFill>
                <a:latin typeface="Open Sans" panose="020B0606030504020204" pitchFamily="34" charset="0"/>
              </a:rPr>
              <a:t>Vláda má moc…</a:t>
            </a:r>
            <a:endParaRPr lang="en-US" sz="4800" kern="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25544D9E-8F51-4F76-BFE7-7C471BB58D6A}"/>
              </a:ext>
            </a:extLst>
          </p:cNvPr>
          <p:cNvSpPr/>
          <p:nvPr/>
        </p:nvSpPr>
        <p:spPr>
          <a:xfrm>
            <a:off x="1907704" y="4853190"/>
            <a:ext cx="6572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SOUDNÍ: </a:t>
            </a:r>
            <a:r>
              <a:rPr lang="cs-CZ" sz="1800" dirty="0">
                <a:solidFill>
                  <a:schemeClr val="bg1"/>
                </a:solidFill>
                <a:latin typeface="Open Sans" panose="020B0606030504020204" pitchFamily="34" charset="0"/>
              </a:rPr>
              <a:t>navrhuje a odvolává soudce, </a:t>
            </a:r>
            <a:br>
              <a:rPr lang="cs-CZ" sz="1800" dirty="0">
                <a:solidFill>
                  <a:schemeClr val="bg1"/>
                </a:solidFill>
                <a:latin typeface="Open Sans" panose="020B0606030504020204" pitchFamily="34" charset="0"/>
              </a:rPr>
            </a:br>
            <a:r>
              <a:rPr lang="cs-CZ" sz="1800" dirty="0">
                <a:solidFill>
                  <a:schemeClr val="bg1"/>
                </a:solidFill>
                <a:latin typeface="Open Sans" panose="020B0606030504020204" pitchFamily="34" charset="0"/>
              </a:rPr>
              <a:t>dohlíží na výkon práva v zemi</a:t>
            </a:r>
            <a:endParaRPr lang="cs-CZ" sz="1800" dirty="0"/>
          </a:p>
        </p:txBody>
      </p:sp>
    </p:spTree>
    <p:extLst>
      <p:ext uri="{BB962C8B-B14F-4D97-AF65-F5344CB8AC3E}">
        <p14:creationId xmlns="" xmlns:p14="http://schemas.microsoft.com/office/powerpoint/2010/main" val="1445224775"/>
      </p:ext>
    </p:extLst>
  </p:cSld>
  <p:clrMapOvr>
    <a:masterClrMapping/>
  </p:clrMapOvr>
  <p:transition>
    <p:zoom/>
    <p:sndAc>
      <p:stSnd>
        <p:snd r:embed="rId3" name="09. Who Correct.wav"/>
      </p:stSnd>
    </p:sndAc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cs-CZ" sz="8000" b="1" dirty="0">
                <a:solidFill>
                  <a:schemeClr val="bg1"/>
                </a:solidFill>
                <a:latin typeface="Open Sans" panose="020B0606030504020204" pitchFamily="34" charset="0"/>
              </a:rPr>
              <a:t>Děkujeme</a:t>
            </a:r>
            <a:r>
              <a:rPr lang="en-GB" sz="8000" b="1" dirty="0">
                <a:solidFill>
                  <a:schemeClr val="bg1"/>
                </a:solidFill>
                <a:latin typeface="Open Sans" panose="020B0606030504020204" pitchFamily="34" charset="0"/>
              </a:rPr>
              <a:t> </a:t>
            </a:r>
            <a:r>
              <a:rPr lang="en-GB" sz="8000" b="1" dirty="0">
                <a:solidFill>
                  <a:schemeClr val="bg1"/>
                </a:solidFill>
                <a:latin typeface="Open Sans" panose="020B0606030504020204" pitchFamily="34" charset="0"/>
                <a:sym typeface="Wingdings" pitchFamily="2" charset="2"/>
              </a:rPr>
              <a:t></a:t>
            </a:r>
            <a:endParaRPr lang="en-US" sz="8000" b="1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  <p:sndAc>
      <p:stSnd>
        <p:snd r:embed="rId3" name="cashreg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611560" y="260648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7760" y="1022648"/>
            <a:ext cx="7772400" cy="1143000"/>
          </a:xfrm>
        </p:spPr>
        <p:txBody>
          <a:bodyPr/>
          <a:lstStyle/>
          <a:p>
            <a:r>
              <a:rPr lang="cs-CZ" sz="8000" dirty="0">
                <a:solidFill>
                  <a:schemeClr val="bg1"/>
                </a:solidFill>
                <a:latin typeface="Open Sans" panose="020B0606030504020204" pitchFamily="34" charset="0"/>
              </a:rPr>
              <a:t>Otázka 2 </a:t>
            </a:r>
            <a:endParaRPr lang="en-US" sz="80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H="1">
            <a:off x="1960" y="1708448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H="1">
            <a:off x="8612560" y="1708448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  <p:sndAc>
      <p:stSnd>
        <p:snd r:embed="rId3" name="drumroll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539750" y="2780929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72000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A</a:t>
            </a:r>
            <a:r>
              <a:rPr lang="en-US" sz="5400" b="1" dirty="0">
                <a:solidFill>
                  <a:srgbClr val="FF9900"/>
                </a:solidFill>
                <a:latin typeface="Open Sans" panose="020B0606030504020204" pitchFamily="34" charset="0"/>
              </a:rPr>
              <a:t> </a:t>
            </a:r>
            <a:r>
              <a:rPr lang="en-US" sz="6000" dirty="0">
                <a:latin typeface="Open Sans" panose="020B0606030504020204" pitchFamily="34" charset="0"/>
              </a:rPr>
              <a:t> </a:t>
            </a:r>
            <a:r>
              <a:rPr lang="cs-CZ" sz="20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na MINISTERSTVU </a:t>
            </a:r>
            <a:r>
              <a:rPr lang="cs-CZ" sz="2000" dirty="0">
                <a:solidFill>
                  <a:schemeClr val="bg1"/>
                </a:solidFill>
                <a:latin typeface="Open Sans" panose="020B0606030504020204" pitchFamily="34" charset="0"/>
              </a:rPr>
              <a:t>ŠKOLSTVÍ (úroveň státu)</a:t>
            </a:r>
            <a:endParaRPr lang="en-US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39750" y="376658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72000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B</a:t>
            </a:r>
            <a:r>
              <a:rPr lang="en-US" sz="5400" b="1" dirty="0">
                <a:solidFill>
                  <a:srgbClr val="FF9900"/>
                </a:solidFill>
                <a:latin typeface="Open Sans" panose="020B0606030504020204" pitchFamily="34" charset="0"/>
              </a:rPr>
              <a:t> </a:t>
            </a:r>
            <a:r>
              <a:rPr lang="en-US" sz="6000" dirty="0">
                <a:latin typeface="Open Sans" panose="020B0606030504020204" pitchFamily="34" charset="0"/>
              </a:rPr>
              <a:t> </a:t>
            </a:r>
            <a:r>
              <a:rPr lang="cs-CZ" sz="20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v RADĚ KRAJE (úroveň </a:t>
            </a:r>
            <a:r>
              <a:rPr lang="cs-CZ" sz="2000" dirty="0">
                <a:solidFill>
                  <a:schemeClr val="bg1"/>
                </a:solidFill>
                <a:latin typeface="Open Sans" panose="020B0606030504020204" pitchFamily="34" charset="0"/>
              </a:rPr>
              <a:t>kraje) </a:t>
            </a:r>
            <a:endParaRPr lang="cs-CZ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539750" y="4757179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72000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C</a:t>
            </a:r>
            <a:r>
              <a:rPr lang="en-US" sz="5400" b="1" dirty="0">
                <a:solidFill>
                  <a:srgbClr val="FF9900"/>
                </a:solidFill>
                <a:latin typeface="Open Sans" panose="020B0606030504020204" pitchFamily="34" charset="0"/>
              </a:rPr>
              <a:t> </a:t>
            </a:r>
            <a:r>
              <a:rPr lang="en-US" sz="6000" dirty="0">
                <a:latin typeface="Open Sans" panose="020B0606030504020204" pitchFamily="34" charset="0"/>
              </a:rPr>
              <a:t> </a:t>
            </a:r>
            <a:r>
              <a:rPr lang="cs-CZ" sz="20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v RADĚ MĚSTA </a:t>
            </a:r>
            <a:r>
              <a:rPr lang="cs-CZ" sz="2000" dirty="0">
                <a:solidFill>
                  <a:schemeClr val="bg1"/>
                </a:solidFill>
                <a:latin typeface="Open Sans" panose="020B0606030504020204" pitchFamily="34" charset="0"/>
              </a:rPr>
              <a:t>(úroveň města)</a:t>
            </a:r>
            <a:endParaRPr lang="cs-CZ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539750" y="5753099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72000" anchor="ctr"/>
          <a:lstStyle/>
          <a:p>
            <a:r>
              <a:rPr lang="cs-CZ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D</a:t>
            </a:r>
            <a:r>
              <a:rPr lang="en-US" sz="5400" b="1" dirty="0">
                <a:solidFill>
                  <a:srgbClr val="FF9900"/>
                </a:solidFill>
                <a:latin typeface="Open Sans" panose="020B0606030504020204" pitchFamily="34" charset="0"/>
              </a:rPr>
              <a:t> </a:t>
            </a:r>
            <a:r>
              <a:rPr lang="en-US" sz="6000" dirty="0">
                <a:latin typeface="Open Sans" panose="020B0606030504020204" pitchFamily="34" charset="0"/>
              </a:rPr>
              <a:t> </a:t>
            </a:r>
            <a:r>
              <a:rPr lang="cs-CZ" sz="20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ve ŠKOLE (úroveň školy)</a:t>
            </a:r>
            <a:endParaRPr lang="en-US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r>
              <a:rPr lang="cs-CZ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KDE SE ROZHODUJE, ŽE…</a:t>
            </a:r>
            <a:br>
              <a:rPr lang="cs-CZ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ředitel školy bude odvolán?</a:t>
            </a:r>
            <a:r>
              <a:rPr lang="cs-CZ" sz="4800" dirty="0">
                <a:solidFill>
                  <a:schemeClr val="bg1"/>
                </a:solidFill>
                <a:latin typeface="Open Sans" panose="020B0606030504020204" pitchFamily="34" charset="0"/>
              </a:rPr>
              <a:t> </a:t>
            </a:r>
            <a:endParaRPr lang="en-US" sz="48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  <p:sndAc>
      <p:stSnd>
        <p:snd r:embed="rId3" name="09. Who Correct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539750" y="2780929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72000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A</a:t>
            </a:r>
            <a:r>
              <a:rPr lang="en-US" sz="5400" b="1" dirty="0">
                <a:solidFill>
                  <a:srgbClr val="FF9900"/>
                </a:solidFill>
                <a:latin typeface="Open Sans" panose="020B0606030504020204" pitchFamily="34" charset="0"/>
              </a:rPr>
              <a:t> </a:t>
            </a:r>
            <a:r>
              <a:rPr lang="en-US" sz="6000" dirty="0">
                <a:latin typeface="Open Sans" panose="020B0606030504020204" pitchFamily="34" charset="0"/>
              </a:rPr>
              <a:t> </a:t>
            </a:r>
            <a:r>
              <a:rPr lang="cs-CZ" sz="20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na MINISTERSTVU </a:t>
            </a:r>
            <a:r>
              <a:rPr lang="cs-CZ" sz="2000" dirty="0">
                <a:solidFill>
                  <a:schemeClr val="bg1"/>
                </a:solidFill>
                <a:latin typeface="Open Sans" panose="020B0606030504020204" pitchFamily="34" charset="0"/>
              </a:rPr>
              <a:t>ŠKOLSTVÍ (úroveň státu)</a:t>
            </a:r>
            <a:endParaRPr lang="en-US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39750" y="376658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72000" anchor="ctr"/>
          <a:lstStyle/>
          <a:p>
            <a:r>
              <a:rPr lang="en-US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B</a:t>
            </a:r>
            <a:r>
              <a:rPr lang="en-US" sz="5400" b="1" dirty="0">
                <a:solidFill>
                  <a:srgbClr val="FF9900"/>
                </a:solidFill>
                <a:latin typeface="Open Sans" panose="020B0606030504020204" pitchFamily="34" charset="0"/>
              </a:rPr>
              <a:t> </a:t>
            </a:r>
            <a:r>
              <a:rPr lang="en-US" sz="6000" dirty="0">
                <a:latin typeface="Open Sans" panose="020B0606030504020204" pitchFamily="34" charset="0"/>
              </a:rPr>
              <a:t> </a:t>
            </a:r>
            <a:r>
              <a:rPr lang="cs-CZ" sz="20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v RADĚ </a:t>
            </a:r>
            <a:r>
              <a:rPr lang="cs-CZ" sz="2000" dirty="0">
                <a:solidFill>
                  <a:schemeClr val="bg1"/>
                </a:solidFill>
                <a:latin typeface="Open Sans" panose="020B0606030504020204" pitchFamily="34" charset="0"/>
              </a:rPr>
              <a:t>KRAJE (úroveň kraje) </a:t>
            </a:r>
            <a:endParaRPr lang="cs-CZ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539750" y="4757179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72000" anchor="ctr"/>
          <a:lstStyle/>
          <a:p>
            <a:r>
              <a:rPr lang="en-US" sz="4000" b="1" dirty="0">
                <a:solidFill>
                  <a:srgbClr val="FF0000"/>
                </a:solidFill>
                <a:latin typeface="Open Sans" panose="020B0606030504020204" pitchFamily="34" charset="0"/>
              </a:rPr>
              <a:t>C</a:t>
            </a:r>
            <a:r>
              <a:rPr lang="en-US" sz="5400" b="1" dirty="0">
                <a:solidFill>
                  <a:srgbClr val="FF0000"/>
                </a:solidFill>
                <a:latin typeface="Open Sans" panose="020B0606030504020204" pitchFamily="34" charset="0"/>
              </a:rPr>
              <a:t> </a:t>
            </a:r>
            <a:r>
              <a:rPr lang="en-US" sz="6000" dirty="0">
                <a:solidFill>
                  <a:srgbClr val="FF0000"/>
                </a:solidFill>
                <a:latin typeface="Open Sans" panose="020B0606030504020204" pitchFamily="34" charset="0"/>
              </a:rPr>
              <a:t> </a:t>
            </a:r>
            <a:r>
              <a:rPr lang="cs-CZ" sz="2000" dirty="0" smtClean="0">
                <a:solidFill>
                  <a:srgbClr val="FF0000"/>
                </a:solidFill>
                <a:latin typeface="Open Sans" panose="020B0606030504020204" pitchFamily="34" charset="0"/>
              </a:rPr>
              <a:t>v RADĚ </a:t>
            </a:r>
            <a:r>
              <a:rPr lang="cs-CZ" sz="2000" dirty="0">
                <a:solidFill>
                  <a:srgbClr val="FF0000"/>
                </a:solidFill>
                <a:latin typeface="Open Sans" panose="020B0606030504020204" pitchFamily="34" charset="0"/>
              </a:rPr>
              <a:t>MĚSTA (úroveň města)</a:t>
            </a:r>
            <a:endParaRPr lang="cs-CZ" dirty="0">
              <a:solidFill>
                <a:srgbClr val="FF0000"/>
              </a:solidFill>
              <a:latin typeface="Open Sans" panose="020B0606030504020204" pitchFamily="34" charset="0"/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539750" y="5753099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72000" anchor="ctr"/>
          <a:lstStyle/>
          <a:p>
            <a:r>
              <a:rPr lang="cs-CZ" sz="4000" b="1" dirty="0">
                <a:solidFill>
                  <a:srgbClr val="FF9900"/>
                </a:solidFill>
                <a:latin typeface="Open Sans" panose="020B0606030504020204" pitchFamily="34" charset="0"/>
              </a:rPr>
              <a:t>D</a:t>
            </a:r>
            <a:r>
              <a:rPr lang="en-US" sz="5400" b="1" dirty="0">
                <a:solidFill>
                  <a:srgbClr val="FF9900"/>
                </a:solidFill>
                <a:latin typeface="Open Sans" panose="020B0606030504020204" pitchFamily="34" charset="0"/>
              </a:rPr>
              <a:t> </a:t>
            </a:r>
            <a:r>
              <a:rPr lang="en-US" sz="6000" dirty="0">
                <a:latin typeface="Open Sans" panose="020B0606030504020204" pitchFamily="34" charset="0"/>
              </a:rPr>
              <a:t> </a:t>
            </a:r>
            <a:r>
              <a:rPr lang="cs-CZ" sz="20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ve ŠKOLE (úroveň školy)</a:t>
            </a:r>
            <a:endParaRPr lang="en-US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7">
            <a:extLst>
              <a:ext uri="{FF2B5EF4-FFF2-40B4-BE49-F238E27FC236}">
                <a16:creationId xmlns="" xmlns:a16="http://schemas.microsoft.com/office/drawing/2014/main" id="{1568E9C8-84C2-4028-AF0A-CE3943F5A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81000"/>
            <a:ext cx="7696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sz="3600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KDE SE ROZHODUJE, ŽE…</a:t>
            </a:r>
            <a:br>
              <a:rPr lang="cs-CZ" sz="3600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3600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ředitel školy bude odvolán?</a:t>
            </a:r>
            <a:r>
              <a:rPr lang="cs-CZ" sz="4800" kern="0" dirty="0">
                <a:solidFill>
                  <a:schemeClr val="bg1"/>
                </a:solidFill>
                <a:latin typeface="Open Sans" panose="020B0606030504020204" pitchFamily="34" charset="0"/>
              </a:rPr>
              <a:t> </a:t>
            </a:r>
            <a:endParaRPr lang="en-US" sz="4800" kern="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7964374"/>
      </p:ext>
    </p:extLst>
  </p:cSld>
  <p:clrMapOvr>
    <a:masterClrMapping/>
  </p:clrMapOvr>
  <p:transition>
    <p:zoom/>
    <p:sndAc>
      <p:stSnd>
        <p:snd r:embed="rId3" name="09. Who Correct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611560" y="404664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7760" y="1166664"/>
            <a:ext cx="7772400" cy="1143000"/>
          </a:xfrm>
        </p:spPr>
        <p:txBody>
          <a:bodyPr/>
          <a:lstStyle/>
          <a:p>
            <a:r>
              <a:rPr lang="cs-CZ" sz="8000" dirty="0">
                <a:solidFill>
                  <a:schemeClr val="bg1"/>
                </a:solidFill>
                <a:latin typeface="Open Sans" panose="020B0606030504020204" pitchFamily="34" charset="0"/>
              </a:rPr>
              <a:t>Otázka</a:t>
            </a:r>
            <a:r>
              <a:rPr lang="en-US" sz="8000" dirty="0">
                <a:solidFill>
                  <a:schemeClr val="bg1"/>
                </a:solidFill>
                <a:latin typeface="Open Sans" panose="020B0606030504020204" pitchFamily="34" charset="0"/>
              </a:rPr>
              <a:t> </a:t>
            </a:r>
            <a:r>
              <a:rPr lang="cs-CZ" sz="8000" dirty="0">
                <a:solidFill>
                  <a:schemeClr val="bg1"/>
                </a:solidFill>
                <a:latin typeface="Open Sans" panose="020B0606030504020204" pitchFamily="34" charset="0"/>
              </a:rPr>
              <a:t>3</a:t>
            </a:r>
            <a:endParaRPr lang="en-US" sz="80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H="1">
            <a:off x="1960" y="1852464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H="1">
            <a:off x="8612560" y="1852464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  <p:sndAc>
      <p:stSnd>
        <p:snd r:embed="rId3" name="drumroll.wav"/>
      </p:stSnd>
    </p:sndAc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1724</TotalTime>
  <Words>1121</Words>
  <Application>Microsoft Office PowerPoint</Application>
  <PresentationFormat>Předvádění na obrazovce (4:3)</PresentationFormat>
  <Paragraphs>237</Paragraphs>
  <Slides>51</Slides>
  <Notes>50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7" baseType="lpstr">
      <vt:lpstr>Arial</vt:lpstr>
      <vt:lpstr>Times New Roman</vt:lpstr>
      <vt:lpstr>Open Sans</vt:lpstr>
      <vt:lpstr>Open Sans ExtraBold</vt:lpstr>
      <vt:lpstr>Wingdings</vt:lpstr>
      <vt:lpstr>Default Design</vt:lpstr>
      <vt:lpstr>Snímek 1</vt:lpstr>
      <vt:lpstr>  Quiz Time! </vt:lpstr>
      <vt:lpstr>Otázka 1 </vt:lpstr>
      <vt:lpstr>KDE SE ROZHODUJE, ŽE…  ve městě budou zrušena veškerá rychlostní omezení pro auta? </vt:lpstr>
      <vt:lpstr>KDE SE ROZHODUJE, ŽE…  ve městě budou zrušena veškerá rychlostní omezení pro auta? </vt:lpstr>
      <vt:lpstr>Otázka 2 </vt:lpstr>
      <vt:lpstr>KDE SE ROZHODUJE, ŽE…  ředitel školy bude odvolán? </vt:lpstr>
      <vt:lpstr>Snímek 8</vt:lpstr>
      <vt:lpstr>Otázka 3</vt:lpstr>
      <vt:lpstr>KDE SE ROZHODUJE, ŽE…  ve škole se zruší povinnost přezouvání? </vt:lpstr>
      <vt:lpstr>Snímek 11</vt:lpstr>
      <vt:lpstr>Otázka 4</vt:lpstr>
      <vt:lpstr>KDE SE ROZHODUJE, ŽE…  daně občanů se použijí jen na služby v místě bydliště? </vt:lpstr>
      <vt:lpstr>Snímek 14</vt:lpstr>
      <vt:lpstr>Otázka 5</vt:lpstr>
      <vt:lpstr>Kde a kdy vznikla DEMOKRACIE?</vt:lpstr>
      <vt:lpstr>Snímek 17</vt:lpstr>
      <vt:lpstr>Otázka 6 </vt:lpstr>
      <vt:lpstr>Snímek 19</vt:lpstr>
      <vt:lpstr>Snímek 20</vt:lpstr>
      <vt:lpstr>Otázka 7 </vt:lpstr>
      <vt:lpstr>Snímek 22</vt:lpstr>
      <vt:lpstr>Snímek 23</vt:lpstr>
      <vt:lpstr>Otázka 8 </vt:lpstr>
      <vt:lpstr>Snímek 25</vt:lpstr>
      <vt:lpstr>Snímek 26</vt:lpstr>
      <vt:lpstr>Otázka 9 </vt:lpstr>
      <vt:lpstr>Snímek 28</vt:lpstr>
      <vt:lpstr>Snímek 29</vt:lpstr>
      <vt:lpstr>Otázka 10 </vt:lpstr>
      <vt:lpstr>Snímek 31</vt:lpstr>
      <vt:lpstr>Snímek 32</vt:lpstr>
      <vt:lpstr>Otázka 11 </vt:lpstr>
      <vt:lpstr>Snímek 34</vt:lpstr>
      <vt:lpstr>Snímek 35</vt:lpstr>
      <vt:lpstr>Otázka 12 </vt:lpstr>
      <vt:lpstr>Snímek 37</vt:lpstr>
      <vt:lpstr>Snímek 38</vt:lpstr>
      <vt:lpstr>Otázka 13 </vt:lpstr>
      <vt:lpstr>Snímek 40</vt:lpstr>
      <vt:lpstr>Snímek 41</vt:lpstr>
      <vt:lpstr>Otázka 14 </vt:lpstr>
      <vt:lpstr>Snímek 43</vt:lpstr>
      <vt:lpstr>Snímek 44</vt:lpstr>
      <vt:lpstr>Otázka 15 </vt:lpstr>
      <vt:lpstr>Snímek 46</vt:lpstr>
      <vt:lpstr>Snímek 47</vt:lpstr>
      <vt:lpstr>Otázka 16 </vt:lpstr>
      <vt:lpstr>Snímek 49</vt:lpstr>
      <vt:lpstr>Snímek 50</vt:lpstr>
      <vt:lpstr>Děkujeme </vt:lpstr>
    </vt:vector>
  </TitlesOfParts>
  <Company>NETLinc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Wants To Be A Millionaire?</dc:title>
  <dc:creator>STNG11</dc:creator>
  <cp:lastModifiedBy>terezac</cp:lastModifiedBy>
  <cp:revision>105</cp:revision>
  <dcterms:created xsi:type="dcterms:W3CDTF">2003-05-20T13:35:24Z</dcterms:created>
  <dcterms:modified xsi:type="dcterms:W3CDTF">2019-11-18T13:11:33Z</dcterms:modified>
</cp:coreProperties>
</file>