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66" r:id="rId2"/>
    <p:sldId id="256" r:id="rId3"/>
    <p:sldId id="257" r:id="rId4"/>
    <p:sldId id="267" r:id="rId5"/>
    <p:sldId id="268" r:id="rId6"/>
    <p:sldId id="269" r:id="rId7"/>
    <p:sldId id="270" r:id="rId8"/>
    <p:sldId id="265" r:id="rId9"/>
    <p:sldId id="263" r:id="rId10"/>
  </p:sldIdLst>
  <p:sldSz cx="9144000" cy="6858000" type="screen4x3"/>
  <p:notesSz cx="6858000" cy="9144000"/>
  <p:embeddedFontLst>
    <p:embeddedFont>
      <p:font typeface="Open Sans" charset="0"/>
      <p:regular r:id="rId12"/>
      <p:bold r:id="rId13"/>
      <p:italic r:id="rId14"/>
      <p:bold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Open Sans ExtraBold" charset="0"/>
      <p:bold r:id="rId20"/>
      <p:boldItalic r:id="rId21"/>
    </p:embeddedFont>
    <p:embeddedFont>
      <p:font typeface="Open Sans SemiBold" charset="0"/>
      <p:bold r:id="rId22"/>
      <p:boldItalic r:id="rId23"/>
    </p:embeddedFont>
    <p:embeddedFont>
      <p:font typeface="Amatic SC" charset="-79"/>
      <p:regular r:id="rId24"/>
      <p:bold r:id="rId25"/>
    </p:embeddedFont>
    <p:embeddedFont>
      <p:font typeface="Open Sans Light" charset="0"/>
      <p:regular r:id="rId26"/>
      <p:italic r:id="rId2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zac" initials="t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8939A-84F3-4574-B64E-148217F97E2D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39CF1-E447-4C69-A74B-FF39332CE50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0548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39CF1-E447-4C69-A74B-FF39332CE500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9589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39CF1-E447-4C69-A74B-FF39332CE500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3470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400-01C8-4098-8CCF-4707E481C8B7}" type="datetimeFigureOut">
              <a:rPr lang="cs-CZ" smtClean="0"/>
              <a:pPr/>
              <a:t>18.11.2019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F9CA-C335-450A-8D98-3EED445DC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C3A06400-01C8-4098-8CCF-4707E481C8B7}" type="datetimeFigureOut">
              <a:rPr lang="cs-CZ" smtClean="0"/>
              <a:pPr/>
              <a:t>18.11.2019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3F88F9CA-C335-450A-8D98-3EED445DC67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812360" y="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Zdroj: </a:t>
            </a:r>
            <a:r>
              <a:rPr lang="cs-CZ" sz="1100" dirty="0" err="1">
                <a:solidFill>
                  <a:schemeClr val="bg1"/>
                </a:solidFill>
              </a:rPr>
              <a:t>freepik.com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05257C72-1210-4C4D-BEC8-805372D278C0}"/>
              </a:ext>
            </a:extLst>
          </p:cNvPr>
          <p:cNvSpPr/>
          <p:nvPr/>
        </p:nvSpPr>
        <p:spPr>
          <a:xfrm>
            <a:off x="594784" y="236587"/>
            <a:ext cx="8003232" cy="132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5C2B6CEF-95FB-46D6-AD60-469316E3DD0C}"/>
              </a:ext>
            </a:extLst>
          </p:cNvPr>
          <p:cNvGrpSpPr/>
          <p:nvPr/>
        </p:nvGrpSpPr>
        <p:grpSpPr>
          <a:xfrm>
            <a:off x="594784" y="1630901"/>
            <a:ext cx="4919751" cy="861775"/>
            <a:chOff x="594784" y="1676216"/>
            <a:chExt cx="4919751" cy="861775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xmlns="" id="{627BAE18-8FE9-4B54-9446-35F2269C62F2}"/>
                </a:ext>
              </a:extLst>
            </p:cNvPr>
            <p:cNvSpPr txBox="1"/>
            <p:nvPr/>
          </p:nvSpPr>
          <p:spPr>
            <a:xfrm>
              <a:off x="594784" y="2137881"/>
              <a:ext cx="49197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Téma č. 4 – </a:t>
              </a:r>
              <a:r>
                <a:rPr lang="cs-CZ" sz="2000" b="1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JAK PROSADIT MYŠLENKU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xmlns="" id="{5344F7E7-1DED-4C86-ABAE-B0DAAC4C2E24}"/>
                </a:ext>
              </a:extLst>
            </p:cNvPr>
            <p:cNvSpPr txBox="1"/>
            <p:nvPr/>
          </p:nvSpPr>
          <p:spPr>
            <a:xfrm>
              <a:off x="594784" y="1676216"/>
              <a:ext cx="49197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ŽÁKOVSKÉ REVIEW ŠKOLY</a:t>
              </a:r>
            </a:p>
          </p:txBody>
        </p: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3748F169-647E-4F98-9480-CC37E7C61C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419" y="463418"/>
            <a:ext cx="6985962" cy="9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526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10785" y="150422"/>
            <a:ext cx="8522430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cs-CZ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JAK PROSADIT MYŠLENKU? </a:t>
            </a:r>
          </a:p>
          <a:p>
            <a:pPr algn="ctr">
              <a:lnSpc>
                <a:spcPts val="2880"/>
              </a:lnSpc>
            </a:pPr>
            <a:r>
              <a:rPr lang="cs-CZ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TRNITÁ CESTA OD NÁVRHU K REALIZACI</a:t>
            </a:r>
            <a:endParaRPr lang="cs-CZ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lnSpc>
                <a:spcPts val="2880"/>
              </a:lnSpc>
            </a:pPr>
            <a:r>
              <a:rPr lang="cs-CZ" dirty="0">
                <a:latin typeface="Open Sans" panose="020B0606030504020204" pitchFamily="34" charset="0"/>
              </a:rPr>
              <a:t>Na počátku projektu jste se shodli na tom, že byste rádi, kdyby…</a:t>
            </a:r>
          </a:p>
          <a:p>
            <a:pPr algn="ctr">
              <a:lnSpc>
                <a:spcPts val="2880"/>
              </a:lnSpc>
            </a:pPr>
            <a:r>
              <a:rPr lang="cs-CZ" b="1" dirty="0">
                <a:solidFill>
                  <a:srgbClr val="C00000"/>
                </a:solidFill>
                <a:latin typeface="Open Sans" panose="020B0606030504020204" pitchFamily="34" charset="0"/>
              </a:rPr>
              <a:t>„Daně občanů budou použity pouze </a:t>
            </a:r>
            <a:br>
              <a:rPr lang="cs-CZ" b="1" dirty="0">
                <a:solidFill>
                  <a:srgbClr val="C00000"/>
                </a:solidFill>
                <a:latin typeface="Open Sans" panose="020B0606030504020204" pitchFamily="34" charset="0"/>
              </a:rPr>
            </a:br>
            <a:r>
              <a:rPr lang="cs-CZ" b="1" dirty="0">
                <a:solidFill>
                  <a:srgbClr val="C00000"/>
                </a:solidFill>
                <a:latin typeface="Open Sans" panose="020B0606030504020204" pitchFamily="34" charset="0"/>
              </a:rPr>
              <a:t>na údržbu a služby v místě jejich bydliště.“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5536" y="4766662"/>
            <a:ext cx="7560840" cy="1940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BRAINSTORMING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Otázky na žáky: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Open Sans" panose="020B0606030504020204" pitchFamily="34" charset="0"/>
              </a:rPr>
              <a:t>Jaké máme vlastně úrovně rozhodování o věcech veřejných?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Open Sans" panose="020B0606030504020204" pitchFamily="34" charset="0"/>
              </a:rPr>
              <a:t>O jakých návrzích se rozhoduje na jakých úrovních?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Open Sans" panose="020B0606030504020204" pitchFamily="34" charset="0"/>
              </a:rPr>
              <a:t>Na jaké úrovni se o dané myšlence či návrhu rozhoduje?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23CA185-4EAF-48BB-A001-57EF4AEC65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7444" y="2321058"/>
            <a:ext cx="1448544" cy="407650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3B305D-5FB9-4C2F-B128-9AF1661F9780}"/>
              </a:ext>
            </a:extLst>
          </p:cNvPr>
          <p:cNvSpPr txBox="1"/>
          <p:nvPr/>
        </p:nvSpPr>
        <p:spPr>
          <a:xfrm>
            <a:off x="7549648" y="235878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Naše daně do našeho města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5E341B78-AFA3-47FD-BB7F-9770989F6513}"/>
              </a:ext>
            </a:extLst>
          </p:cNvPr>
          <p:cNvSpPr/>
          <p:nvPr/>
        </p:nvSpPr>
        <p:spPr>
          <a:xfrm>
            <a:off x="4555182" y="659287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*Ilustrace od </a:t>
            </a:r>
            <a:r>
              <a:rPr lang="cs-CZ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macrovector</a:t>
            </a:r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www.freepik.com</a:t>
            </a:r>
          </a:p>
        </p:txBody>
      </p:sp>
      <p:pic>
        <p:nvPicPr>
          <p:cNvPr id="9" name="Obrázek 8" descr="obr s. 6 - 1.jpg"/>
          <p:cNvPicPr>
            <a:picLocks noChangeAspect="1"/>
          </p:cNvPicPr>
          <p:nvPr/>
        </p:nvPicPr>
        <p:blipFill>
          <a:blip r:embed="rId3" cstate="print"/>
          <a:srcRect l="5849" r="562"/>
          <a:stretch>
            <a:fillRect/>
          </a:stretch>
        </p:blipFill>
        <p:spPr>
          <a:xfrm>
            <a:off x="3203848" y="2276872"/>
            <a:ext cx="2520280" cy="32291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253369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Na našem „stromě kompetencí“ jsme umístili, že ke změně dojde…</a:t>
            </a:r>
            <a:endParaRPr lang="cs-CZ" sz="2000" dirty="0">
              <a:latin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sz="2000" b="1" dirty="0">
                <a:latin typeface="Open Sans" panose="020B0606030504020204" pitchFamily="34" charset="0"/>
              </a:rPr>
              <a:t>… na úrovni </a:t>
            </a:r>
            <a:r>
              <a:rPr lang="cs-CZ" sz="2000" b="1" dirty="0">
                <a:solidFill>
                  <a:srgbClr val="C00000"/>
                </a:solidFill>
                <a:latin typeface="Open Sans" panose="020B0606030504020204" pitchFamily="34" charset="0"/>
              </a:rPr>
              <a:t>STÁTU</a:t>
            </a:r>
            <a:r>
              <a:rPr lang="cs-CZ" sz="2000" b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endParaRPr lang="cs-CZ" sz="2000" dirty="0">
              <a:latin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Jak toho docílit?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AF26484-7032-4E73-93FF-40023FD020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2320250"/>
            <a:ext cx="1662366" cy="382128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1CE277A8-D13F-47E9-9575-1540B7862764}"/>
              </a:ext>
            </a:extLst>
          </p:cNvPr>
          <p:cNvSpPr/>
          <p:nvPr/>
        </p:nvSpPr>
        <p:spPr>
          <a:xfrm>
            <a:off x="4555182" y="659287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*Ilustrace od </a:t>
            </a:r>
            <a:r>
              <a:rPr lang="cs-CZ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macrovector</a:t>
            </a:r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www.freepik.com</a:t>
            </a:r>
          </a:p>
        </p:txBody>
      </p:sp>
      <p:pic>
        <p:nvPicPr>
          <p:cNvPr id="7" name="Obrázek 6" descr="obr. s. 6 - 2.jpg"/>
          <p:cNvPicPr>
            <a:picLocks noChangeAspect="1"/>
          </p:cNvPicPr>
          <p:nvPr/>
        </p:nvPicPr>
        <p:blipFill>
          <a:blip r:embed="rId3" cstate="print"/>
          <a:srcRect t="882" r="1630"/>
          <a:stretch>
            <a:fillRect/>
          </a:stretch>
        </p:blipFill>
        <p:spPr>
          <a:xfrm>
            <a:off x="874736" y="1988840"/>
            <a:ext cx="4345336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aoblený obdélník 29"/>
          <p:cNvSpPr/>
          <p:nvPr/>
        </p:nvSpPr>
        <p:spPr>
          <a:xfrm>
            <a:off x="171287" y="3557369"/>
            <a:ext cx="3896657" cy="3183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4162108" y="207024"/>
            <a:ext cx="4802380" cy="31856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32" name="Zaoblený obdélník 31"/>
          <p:cNvSpPr/>
          <p:nvPr/>
        </p:nvSpPr>
        <p:spPr>
          <a:xfrm>
            <a:off x="4189941" y="3557369"/>
            <a:ext cx="4802380" cy="3183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29" name="Zaoblený obdélník 28"/>
          <p:cNvSpPr/>
          <p:nvPr/>
        </p:nvSpPr>
        <p:spPr>
          <a:xfrm>
            <a:off x="171288" y="207024"/>
            <a:ext cx="3896656" cy="31856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962952" y="927797"/>
            <a:ext cx="2672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Připravíme svůj požadavek (návrh zákona)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Přesvědčíme svého poslance, aby ho předložil v Parlamentu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198" y="5701474"/>
            <a:ext cx="2394834" cy="83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ovéPole 9"/>
          <p:cNvSpPr txBox="1"/>
          <p:nvPr/>
        </p:nvSpPr>
        <p:spPr>
          <a:xfrm>
            <a:off x="443327" y="4533700"/>
            <a:ext cx="185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Poslanec jej předloží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Parlament jej schválí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8869" y="5988029"/>
            <a:ext cx="2353840" cy="4857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ovéPole 12"/>
          <p:cNvSpPr txBox="1"/>
          <p:nvPr/>
        </p:nvSpPr>
        <p:spPr>
          <a:xfrm>
            <a:off x="6190504" y="4223520"/>
            <a:ext cx="262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Vláda jej uvádí do praxe</a:t>
            </a:r>
          </a:p>
          <a:p>
            <a:endParaRPr lang="cs-CZ" sz="12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Vláda řídí úřady, např. </a:t>
            </a:r>
            <a:b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Finanční úřad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Vláda vydá Finančnímu úřadu pokyn, jak nakládat s daněmi podle nového zákona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591131" y="886562"/>
            <a:ext cx="2078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Finanční úřad v našem městě je povinen se pokynem vlády řídit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Open Sans" panose="020B0606030504020204" pitchFamily="34" charset="0"/>
              </a:rPr>
              <a:t>Daně zůstávají ve městě</a:t>
            </a:r>
          </a:p>
        </p:txBody>
      </p:sp>
      <p:cxnSp>
        <p:nvCxnSpPr>
          <p:cNvPr id="20" name="Přímá spojnice se šipkou 19"/>
          <p:cNvCxnSpPr>
            <a:cxnSpLocks/>
          </p:cNvCxnSpPr>
          <p:nvPr/>
        </p:nvCxnSpPr>
        <p:spPr>
          <a:xfrm>
            <a:off x="383785" y="2831444"/>
            <a:ext cx="10609" cy="1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2926512" y="5012966"/>
            <a:ext cx="2377028" cy="151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cxnSpLocks/>
          </p:cNvCxnSpPr>
          <p:nvPr/>
        </p:nvCxnSpPr>
        <p:spPr>
          <a:xfrm flipV="1">
            <a:off x="6924226" y="2831444"/>
            <a:ext cx="0" cy="11319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1366506" y="322542"/>
            <a:ext cx="1370429" cy="47705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559098549">
                  <a:custGeom>
                    <a:avLst/>
                    <a:gdLst>
                      <a:gd name="connsiteX0" fmla="*/ 0 w 1370429"/>
                      <a:gd name="connsiteY0" fmla="*/ 0 h 477054"/>
                      <a:gd name="connsiteX1" fmla="*/ 429401 w 1370429"/>
                      <a:gd name="connsiteY1" fmla="*/ 0 h 477054"/>
                      <a:gd name="connsiteX2" fmla="*/ 858802 w 1370429"/>
                      <a:gd name="connsiteY2" fmla="*/ 0 h 477054"/>
                      <a:gd name="connsiteX3" fmla="*/ 1370429 w 1370429"/>
                      <a:gd name="connsiteY3" fmla="*/ 0 h 477054"/>
                      <a:gd name="connsiteX4" fmla="*/ 1370429 w 1370429"/>
                      <a:gd name="connsiteY4" fmla="*/ 477054 h 477054"/>
                      <a:gd name="connsiteX5" fmla="*/ 886211 w 1370429"/>
                      <a:gd name="connsiteY5" fmla="*/ 477054 h 477054"/>
                      <a:gd name="connsiteX6" fmla="*/ 443105 w 1370429"/>
                      <a:gd name="connsiteY6" fmla="*/ 477054 h 477054"/>
                      <a:gd name="connsiteX7" fmla="*/ 0 w 1370429"/>
                      <a:gd name="connsiteY7" fmla="*/ 477054 h 477054"/>
                      <a:gd name="connsiteX8" fmla="*/ 0 w 1370429"/>
                      <a:gd name="connsiteY8" fmla="*/ 0 h 477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70429" h="477054" fill="none" extrusionOk="0">
                        <a:moveTo>
                          <a:pt x="0" y="0"/>
                        </a:moveTo>
                        <a:cubicBezTo>
                          <a:pt x="99693" y="-12229"/>
                          <a:pt x="335353" y="17536"/>
                          <a:pt x="429401" y="0"/>
                        </a:cubicBezTo>
                        <a:cubicBezTo>
                          <a:pt x="523449" y="-17536"/>
                          <a:pt x="735909" y="40776"/>
                          <a:pt x="858802" y="0"/>
                        </a:cubicBezTo>
                        <a:cubicBezTo>
                          <a:pt x="981695" y="-40776"/>
                          <a:pt x="1145005" y="7910"/>
                          <a:pt x="1370429" y="0"/>
                        </a:cubicBezTo>
                        <a:cubicBezTo>
                          <a:pt x="1401353" y="107694"/>
                          <a:pt x="1327668" y="379979"/>
                          <a:pt x="1370429" y="477054"/>
                        </a:cubicBezTo>
                        <a:cubicBezTo>
                          <a:pt x="1189015" y="482694"/>
                          <a:pt x="1086131" y="467938"/>
                          <a:pt x="886211" y="477054"/>
                        </a:cubicBezTo>
                        <a:cubicBezTo>
                          <a:pt x="686291" y="486170"/>
                          <a:pt x="609208" y="469325"/>
                          <a:pt x="443105" y="477054"/>
                        </a:cubicBezTo>
                        <a:cubicBezTo>
                          <a:pt x="277002" y="484783"/>
                          <a:pt x="96727" y="446505"/>
                          <a:pt x="0" y="477054"/>
                        </a:cubicBezTo>
                        <a:cubicBezTo>
                          <a:pt x="-85" y="282521"/>
                          <a:pt x="31835" y="168511"/>
                          <a:pt x="0" y="0"/>
                        </a:cubicBezTo>
                        <a:close/>
                      </a:path>
                      <a:path w="1370429" h="477054" stroke="0" extrusionOk="0">
                        <a:moveTo>
                          <a:pt x="0" y="0"/>
                        </a:moveTo>
                        <a:cubicBezTo>
                          <a:pt x="172412" y="-7426"/>
                          <a:pt x="363404" y="52697"/>
                          <a:pt x="484218" y="0"/>
                        </a:cubicBezTo>
                        <a:cubicBezTo>
                          <a:pt x="605032" y="-52697"/>
                          <a:pt x="789110" y="42188"/>
                          <a:pt x="968436" y="0"/>
                        </a:cubicBezTo>
                        <a:cubicBezTo>
                          <a:pt x="1147762" y="-42188"/>
                          <a:pt x="1193073" y="31960"/>
                          <a:pt x="1370429" y="0"/>
                        </a:cubicBezTo>
                        <a:cubicBezTo>
                          <a:pt x="1423282" y="212290"/>
                          <a:pt x="1345255" y="341339"/>
                          <a:pt x="1370429" y="477054"/>
                        </a:cubicBezTo>
                        <a:cubicBezTo>
                          <a:pt x="1204836" y="504608"/>
                          <a:pt x="1094829" y="468154"/>
                          <a:pt x="941028" y="477054"/>
                        </a:cubicBezTo>
                        <a:cubicBezTo>
                          <a:pt x="787227" y="485954"/>
                          <a:pt x="629167" y="430540"/>
                          <a:pt x="484218" y="477054"/>
                        </a:cubicBezTo>
                        <a:cubicBezTo>
                          <a:pt x="339269" y="523568"/>
                          <a:pt x="189782" y="448101"/>
                          <a:pt x="0" y="477054"/>
                        </a:cubicBezTo>
                        <a:cubicBezTo>
                          <a:pt x="-35304" y="347012"/>
                          <a:pt x="656" y="99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chemeClr val="bg1"/>
                </a:solidFill>
                <a:latin typeface="Open Sans" panose="020B0606030504020204" pitchFamily="34" charset="0"/>
              </a:rPr>
              <a:t>KROK 1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2182108" y="2606654"/>
            <a:ext cx="1980000" cy="9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cs-CZ" sz="1200" b="1" dirty="0">
                <a:solidFill>
                  <a:schemeClr val="accent1"/>
                </a:solidFill>
                <a:latin typeface="Open Sans" panose="020B0606030504020204" pitchFamily="34" charset="0"/>
              </a:rPr>
              <a:t>NAŠE AKTIVITA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Musí se to zformulovat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Musí se to přes někoho někam poslat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4224601" y="2606654"/>
            <a:ext cx="1980000" cy="9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cs-CZ" sz="1200" b="1" dirty="0">
                <a:solidFill>
                  <a:schemeClr val="accent1"/>
                </a:solidFill>
                <a:latin typeface="Open Sans" panose="020B0606030504020204" pitchFamily="34" charset="0"/>
              </a:rPr>
              <a:t>ZMĚNA U NÁS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Musí se to dostat zpátky k nám – uvést do praxe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xmlns="" id="{AAC9F005-E7FF-445D-AFD2-8364D44B3760}"/>
              </a:ext>
            </a:extLst>
          </p:cNvPr>
          <p:cNvSpPr txBox="1"/>
          <p:nvPr/>
        </p:nvSpPr>
        <p:spPr>
          <a:xfrm>
            <a:off x="2465262" y="2143021"/>
            <a:ext cx="3449358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Open Sans" panose="020B0606030504020204" pitchFamily="34" charset="0"/>
              </a:rPr>
              <a:t>KROKY JAK TOHO DOCÍLIT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40CD5A37-F686-44A7-8691-1A16CB9DBCC0}"/>
              </a:ext>
            </a:extLst>
          </p:cNvPr>
          <p:cNvSpPr/>
          <p:nvPr/>
        </p:nvSpPr>
        <p:spPr>
          <a:xfrm>
            <a:off x="2182108" y="3570177"/>
            <a:ext cx="1980000" cy="9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r>
              <a:rPr lang="cs-CZ" sz="1200" b="1" dirty="0">
                <a:solidFill>
                  <a:schemeClr val="accent1"/>
                </a:solidFill>
                <a:latin typeface="Open Sans" panose="020B0606030504020204" pitchFamily="34" charset="0"/>
              </a:rPr>
              <a:t>LEGISLATIVNÍ PROCES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Moc zákonodárná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„Co se bude dělat“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Musí se to schválit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67347D5-863C-47B5-AC12-8CAD6EC744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818" y="902984"/>
            <a:ext cx="531508" cy="10652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C6E31672-EBD0-4104-9F5C-0FA1688EBA63}"/>
              </a:ext>
            </a:extLst>
          </p:cNvPr>
          <p:cNvSpPr/>
          <p:nvPr/>
        </p:nvSpPr>
        <p:spPr>
          <a:xfrm>
            <a:off x="4227118" y="3565040"/>
            <a:ext cx="1980000" cy="9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r>
              <a:rPr lang="cs-CZ" sz="1200" b="1" dirty="0">
                <a:solidFill>
                  <a:schemeClr val="accent1"/>
                </a:solidFill>
                <a:latin typeface="Open Sans" panose="020B0606030504020204" pitchFamily="34" charset="0"/>
              </a:rPr>
              <a:t>IMPLEMENTAČNÍ PROCES 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Moc výkonná</a:t>
            </a:r>
          </a:p>
          <a:p>
            <a:r>
              <a:rPr lang="cs-CZ" sz="1200" dirty="0">
                <a:solidFill>
                  <a:schemeClr val="accent1"/>
                </a:solidFill>
                <a:latin typeface="Open Sans" panose="020B0606030504020204" pitchFamily="34" charset="0"/>
              </a:rPr>
              <a:t>„Kdo to udělá a jak“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xmlns="" id="{981EFB77-8C4C-4C8B-A25B-040018A10999}"/>
              </a:ext>
            </a:extLst>
          </p:cNvPr>
          <p:cNvSpPr txBox="1"/>
          <p:nvPr/>
        </p:nvSpPr>
        <p:spPr>
          <a:xfrm>
            <a:off x="6992024" y="3675041"/>
            <a:ext cx="1370429" cy="47705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559098549">
                  <a:custGeom>
                    <a:avLst/>
                    <a:gdLst>
                      <a:gd name="connsiteX0" fmla="*/ 0 w 1370429"/>
                      <a:gd name="connsiteY0" fmla="*/ 0 h 477054"/>
                      <a:gd name="connsiteX1" fmla="*/ 429401 w 1370429"/>
                      <a:gd name="connsiteY1" fmla="*/ 0 h 477054"/>
                      <a:gd name="connsiteX2" fmla="*/ 858802 w 1370429"/>
                      <a:gd name="connsiteY2" fmla="*/ 0 h 477054"/>
                      <a:gd name="connsiteX3" fmla="*/ 1370429 w 1370429"/>
                      <a:gd name="connsiteY3" fmla="*/ 0 h 477054"/>
                      <a:gd name="connsiteX4" fmla="*/ 1370429 w 1370429"/>
                      <a:gd name="connsiteY4" fmla="*/ 477054 h 477054"/>
                      <a:gd name="connsiteX5" fmla="*/ 886211 w 1370429"/>
                      <a:gd name="connsiteY5" fmla="*/ 477054 h 477054"/>
                      <a:gd name="connsiteX6" fmla="*/ 443105 w 1370429"/>
                      <a:gd name="connsiteY6" fmla="*/ 477054 h 477054"/>
                      <a:gd name="connsiteX7" fmla="*/ 0 w 1370429"/>
                      <a:gd name="connsiteY7" fmla="*/ 477054 h 477054"/>
                      <a:gd name="connsiteX8" fmla="*/ 0 w 1370429"/>
                      <a:gd name="connsiteY8" fmla="*/ 0 h 477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70429" h="477054" fill="none" extrusionOk="0">
                        <a:moveTo>
                          <a:pt x="0" y="0"/>
                        </a:moveTo>
                        <a:cubicBezTo>
                          <a:pt x="99693" y="-12229"/>
                          <a:pt x="335353" y="17536"/>
                          <a:pt x="429401" y="0"/>
                        </a:cubicBezTo>
                        <a:cubicBezTo>
                          <a:pt x="523449" y="-17536"/>
                          <a:pt x="735909" y="40776"/>
                          <a:pt x="858802" y="0"/>
                        </a:cubicBezTo>
                        <a:cubicBezTo>
                          <a:pt x="981695" y="-40776"/>
                          <a:pt x="1145005" y="7910"/>
                          <a:pt x="1370429" y="0"/>
                        </a:cubicBezTo>
                        <a:cubicBezTo>
                          <a:pt x="1401353" y="107694"/>
                          <a:pt x="1327668" y="379979"/>
                          <a:pt x="1370429" y="477054"/>
                        </a:cubicBezTo>
                        <a:cubicBezTo>
                          <a:pt x="1189015" y="482694"/>
                          <a:pt x="1086131" y="467938"/>
                          <a:pt x="886211" y="477054"/>
                        </a:cubicBezTo>
                        <a:cubicBezTo>
                          <a:pt x="686291" y="486170"/>
                          <a:pt x="609208" y="469325"/>
                          <a:pt x="443105" y="477054"/>
                        </a:cubicBezTo>
                        <a:cubicBezTo>
                          <a:pt x="277002" y="484783"/>
                          <a:pt x="96727" y="446505"/>
                          <a:pt x="0" y="477054"/>
                        </a:cubicBezTo>
                        <a:cubicBezTo>
                          <a:pt x="-85" y="282521"/>
                          <a:pt x="31835" y="168511"/>
                          <a:pt x="0" y="0"/>
                        </a:cubicBezTo>
                        <a:close/>
                      </a:path>
                      <a:path w="1370429" h="477054" stroke="0" extrusionOk="0">
                        <a:moveTo>
                          <a:pt x="0" y="0"/>
                        </a:moveTo>
                        <a:cubicBezTo>
                          <a:pt x="172412" y="-7426"/>
                          <a:pt x="363404" y="52697"/>
                          <a:pt x="484218" y="0"/>
                        </a:cubicBezTo>
                        <a:cubicBezTo>
                          <a:pt x="605032" y="-52697"/>
                          <a:pt x="789110" y="42188"/>
                          <a:pt x="968436" y="0"/>
                        </a:cubicBezTo>
                        <a:cubicBezTo>
                          <a:pt x="1147762" y="-42188"/>
                          <a:pt x="1193073" y="31960"/>
                          <a:pt x="1370429" y="0"/>
                        </a:cubicBezTo>
                        <a:cubicBezTo>
                          <a:pt x="1423282" y="212290"/>
                          <a:pt x="1345255" y="341339"/>
                          <a:pt x="1370429" y="477054"/>
                        </a:cubicBezTo>
                        <a:cubicBezTo>
                          <a:pt x="1204836" y="504608"/>
                          <a:pt x="1094829" y="468154"/>
                          <a:pt x="941028" y="477054"/>
                        </a:cubicBezTo>
                        <a:cubicBezTo>
                          <a:pt x="787227" y="485954"/>
                          <a:pt x="629167" y="430540"/>
                          <a:pt x="484218" y="477054"/>
                        </a:cubicBezTo>
                        <a:cubicBezTo>
                          <a:pt x="339269" y="523568"/>
                          <a:pt x="189782" y="448101"/>
                          <a:pt x="0" y="477054"/>
                        </a:cubicBezTo>
                        <a:cubicBezTo>
                          <a:pt x="-35304" y="347012"/>
                          <a:pt x="656" y="99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chemeClr val="bg1"/>
                </a:solidFill>
                <a:latin typeface="Open Sans" panose="020B0606030504020204" pitchFamily="34" charset="0"/>
              </a:rPr>
              <a:t>KROK 3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xmlns="" id="{B53460A6-B815-4E18-80BF-2DC86DDB98B7}"/>
              </a:ext>
            </a:extLst>
          </p:cNvPr>
          <p:cNvSpPr txBox="1"/>
          <p:nvPr/>
        </p:nvSpPr>
        <p:spPr>
          <a:xfrm>
            <a:off x="681291" y="3724850"/>
            <a:ext cx="1370429" cy="47705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559098549">
                  <a:custGeom>
                    <a:avLst/>
                    <a:gdLst>
                      <a:gd name="connsiteX0" fmla="*/ 0 w 1370429"/>
                      <a:gd name="connsiteY0" fmla="*/ 0 h 477054"/>
                      <a:gd name="connsiteX1" fmla="*/ 429401 w 1370429"/>
                      <a:gd name="connsiteY1" fmla="*/ 0 h 477054"/>
                      <a:gd name="connsiteX2" fmla="*/ 858802 w 1370429"/>
                      <a:gd name="connsiteY2" fmla="*/ 0 h 477054"/>
                      <a:gd name="connsiteX3" fmla="*/ 1370429 w 1370429"/>
                      <a:gd name="connsiteY3" fmla="*/ 0 h 477054"/>
                      <a:gd name="connsiteX4" fmla="*/ 1370429 w 1370429"/>
                      <a:gd name="connsiteY4" fmla="*/ 477054 h 477054"/>
                      <a:gd name="connsiteX5" fmla="*/ 886211 w 1370429"/>
                      <a:gd name="connsiteY5" fmla="*/ 477054 h 477054"/>
                      <a:gd name="connsiteX6" fmla="*/ 443105 w 1370429"/>
                      <a:gd name="connsiteY6" fmla="*/ 477054 h 477054"/>
                      <a:gd name="connsiteX7" fmla="*/ 0 w 1370429"/>
                      <a:gd name="connsiteY7" fmla="*/ 477054 h 477054"/>
                      <a:gd name="connsiteX8" fmla="*/ 0 w 1370429"/>
                      <a:gd name="connsiteY8" fmla="*/ 0 h 477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70429" h="477054" fill="none" extrusionOk="0">
                        <a:moveTo>
                          <a:pt x="0" y="0"/>
                        </a:moveTo>
                        <a:cubicBezTo>
                          <a:pt x="99693" y="-12229"/>
                          <a:pt x="335353" y="17536"/>
                          <a:pt x="429401" y="0"/>
                        </a:cubicBezTo>
                        <a:cubicBezTo>
                          <a:pt x="523449" y="-17536"/>
                          <a:pt x="735909" y="40776"/>
                          <a:pt x="858802" y="0"/>
                        </a:cubicBezTo>
                        <a:cubicBezTo>
                          <a:pt x="981695" y="-40776"/>
                          <a:pt x="1145005" y="7910"/>
                          <a:pt x="1370429" y="0"/>
                        </a:cubicBezTo>
                        <a:cubicBezTo>
                          <a:pt x="1401353" y="107694"/>
                          <a:pt x="1327668" y="379979"/>
                          <a:pt x="1370429" y="477054"/>
                        </a:cubicBezTo>
                        <a:cubicBezTo>
                          <a:pt x="1189015" y="482694"/>
                          <a:pt x="1086131" y="467938"/>
                          <a:pt x="886211" y="477054"/>
                        </a:cubicBezTo>
                        <a:cubicBezTo>
                          <a:pt x="686291" y="486170"/>
                          <a:pt x="609208" y="469325"/>
                          <a:pt x="443105" y="477054"/>
                        </a:cubicBezTo>
                        <a:cubicBezTo>
                          <a:pt x="277002" y="484783"/>
                          <a:pt x="96727" y="446505"/>
                          <a:pt x="0" y="477054"/>
                        </a:cubicBezTo>
                        <a:cubicBezTo>
                          <a:pt x="-85" y="282521"/>
                          <a:pt x="31835" y="168511"/>
                          <a:pt x="0" y="0"/>
                        </a:cubicBezTo>
                        <a:close/>
                      </a:path>
                      <a:path w="1370429" h="477054" stroke="0" extrusionOk="0">
                        <a:moveTo>
                          <a:pt x="0" y="0"/>
                        </a:moveTo>
                        <a:cubicBezTo>
                          <a:pt x="172412" y="-7426"/>
                          <a:pt x="363404" y="52697"/>
                          <a:pt x="484218" y="0"/>
                        </a:cubicBezTo>
                        <a:cubicBezTo>
                          <a:pt x="605032" y="-52697"/>
                          <a:pt x="789110" y="42188"/>
                          <a:pt x="968436" y="0"/>
                        </a:cubicBezTo>
                        <a:cubicBezTo>
                          <a:pt x="1147762" y="-42188"/>
                          <a:pt x="1193073" y="31960"/>
                          <a:pt x="1370429" y="0"/>
                        </a:cubicBezTo>
                        <a:cubicBezTo>
                          <a:pt x="1423282" y="212290"/>
                          <a:pt x="1345255" y="341339"/>
                          <a:pt x="1370429" y="477054"/>
                        </a:cubicBezTo>
                        <a:cubicBezTo>
                          <a:pt x="1204836" y="504608"/>
                          <a:pt x="1094829" y="468154"/>
                          <a:pt x="941028" y="477054"/>
                        </a:cubicBezTo>
                        <a:cubicBezTo>
                          <a:pt x="787227" y="485954"/>
                          <a:pt x="629167" y="430540"/>
                          <a:pt x="484218" y="477054"/>
                        </a:cubicBezTo>
                        <a:cubicBezTo>
                          <a:pt x="339269" y="523568"/>
                          <a:pt x="189782" y="448101"/>
                          <a:pt x="0" y="477054"/>
                        </a:cubicBezTo>
                        <a:cubicBezTo>
                          <a:pt x="-35304" y="347012"/>
                          <a:pt x="656" y="99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chemeClr val="bg1"/>
                </a:solidFill>
                <a:latin typeface="Open Sans" panose="020B0606030504020204" pitchFamily="34" charset="0"/>
              </a:rPr>
              <a:t>KROK 2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xmlns="" id="{A1D543DF-A94E-4781-BC73-8005D2C66A7E}"/>
              </a:ext>
            </a:extLst>
          </p:cNvPr>
          <p:cNvSpPr txBox="1"/>
          <p:nvPr/>
        </p:nvSpPr>
        <p:spPr>
          <a:xfrm>
            <a:off x="6942490" y="322542"/>
            <a:ext cx="1370429" cy="47705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559098549">
                  <a:custGeom>
                    <a:avLst/>
                    <a:gdLst>
                      <a:gd name="connsiteX0" fmla="*/ 0 w 1370429"/>
                      <a:gd name="connsiteY0" fmla="*/ 0 h 477054"/>
                      <a:gd name="connsiteX1" fmla="*/ 429401 w 1370429"/>
                      <a:gd name="connsiteY1" fmla="*/ 0 h 477054"/>
                      <a:gd name="connsiteX2" fmla="*/ 858802 w 1370429"/>
                      <a:gd name="connsiteY2" fmla="*/ 0 h 477054"/>
                      <a:gd name="connsiteX3" fmla="*/ 1370429 w 1370429"/>
                      <a:gd name="connsiteY3" fmla="*/ 0 h 477054"/>
                      <a:gd name="connsiteX4" fmla="*/ 1370429 w 1370429"/>
                      <a:gd name="connsiteY4" fmla="*/ 477054 h 477054"/>
                      <a:gd name="connsiteX5" fmla="*/ 886211 w 1370429"/>
                      <a:gd name="connsiteY5" fmla="*/ 477054 h 477054"/>
                      <a:gd name="connsiteX6" fmla="*/ 443105 w 1370429"/>
                      <a:gd name="connsiteY6" fmla="*/ 477054 h 477054"/>
                      <a:gd name="connsiteX7" fmla="*/ 0 w 1370429"/>
                      <a:gd name="connsiteY7" fmla="*/ 477054 h 477054"/>
                      <a:gd name="connsiteX8" fmla="*/ 0 w 1370429"/>
                      <a:gd name="connsiteY8" fmla="*/ 0 h 477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70429" h="477054" fill="none" extrusionOk="0">
                        <a:moveTo>
                          <a:pt x="0" y="0"/>
                        </a:moveTo>
                        <a:cubicBezTo>
                          <a:pt x="99693" y="-12229"/>
                          <a:pt x="335353" y="17536"/>
                          <a:pt x="429401" y="0"/>
                        </a:cubicBezTo>
                        <a:cubicBezTo>
                          <a:pt x="523449" y="-17536"/>
                          <a:pt x="735909" y="40776"/>
                          <a:pt x="858802" y="0"/>
                        </a:cubicBezTo>
                        <a:cubicBezTo>
                          <a:pt x="981695" y="-40776"/>
                          <a:pt x="1145005" y="7910"/>
                          <a:pt x="1370429" y="0"/>
                        </a:cubicBezTo>
                        <a:cubicBezTo>
                          <a:pt x="1401353" y="107694"/>
                          <a:pt x="1327668" y="379979"/>
                          <a:pt x="1370429" y="477054"/>
                        </a:cubicBezTo>
                        <a:cubicBezTo>
                          <a:pt x="1189015" y="482694"/>
                          <a:pt x="1086131" y="467938"/>
                          <a:pt x="886211" y="477054"/>
                        </a:cubicBezTo>
                        <a:cubicBezTo>
                          <a:pt x="686291" y="486170"/>
                          <a:pt x="609208" y="469325"/>
                          <a:pt x="443105" y="477054"/>
                        </a:cubicBezTo>
                        <a:cubicBezTo>
                          <a:pt x="277002" y="484783"/>
                          <a:pt x="96727" y="446505"/>
                          <a:pt x="0" y="477054"/>
                        </a:cubicBezTo>
                        <a:cubicBezTo>
                          <a:pt x="-85" y="282521"/>
                          <a:pt x="31835" y="168511"/>
                          <a:pt x="0" y="0"/>
                        </a:cubicBezTo>
                        <a:close/>
                      </a:path>
                      <a:path w="1370429" h="477054" stroke="0" extrusionOk="0">
                        <a:moveTo>
                          <a:pt x="0" y="0"/>
                        </a:moveTo>
                        <a:cubicBezTo>
                          <a:pt x="172412" y="-7426"/>
                          <a:pt x="363404" y="52697"/>
                          <a:pt x="484218" y="0"/>
                        </a:cubicBezTo>
                        <a:cubicBezTo>
                          <a:pt x="605032" y="-52697"/>
                          <a:pt x="789110" y="42188"/>
                          <a:pt x="968436" y="0"/>
                        </a:cubicBezTo>
                        <a:cubicBezTo>
                          <a:pt x="1147762" y="-42188"/>
                          <a:pt x="1193073" y="31960"/>
                          <a:pt x="1370429" y="0"/>
                        </a:cubicBezTo>
                        <a:cubicBezTo>
                          <a:pt x="1423282" y="212290"/>
                          <a:pt x="1345255" y="341339"/>
                          <a:pt x="1370429" y="477054"/>
                        </a:cubicBezTo>
                        <a:cubicBezTo>
                          <a:pt x="1204836" y="504608"/>
                          <a:pt x="1094829" y="468154"/>
                          <a:pt x="941028" y="477054"/>
                        </a:cubicBezTo>
                        <a:cubicBezTo>
                          <a:pt x="787227" y="485954"/>
                          <a:pt x="629167" y="430540"/>
                          <a:pt x="484218" y="477054"/>
                        </a:cubicBezTo>
                        <a:cubicBezTo>
                          <a:pt x="339269" y="523568"/>
                          <a:pt x="189782" y="448101"/>
                          <a:pt x="0" y="477054"/>
                        </a:cubicBezTo>
                        <a:cubicBezTo>
                          <a:pt x="-35304" y="347012"/>
                          <a:pt x="656" y="99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chemeClr val="bg1"/>
                </a:solidFill>
                <a:latin typeface="Open Sans" panose="020B0606030504020204" pitchFamily="34" charset="0"/>
              </a:rPr>
              <a:t>KROK 4</a:t>
            </a:r>
          </a:p>
        </p:txBody>
      </p:sp>
      <p:cxnSp>
        <p:nvCxnSpPr>
          <p:cNvPr id="33" name="Přímá spojnice se šipkou 32"/>
          <p:cNvCxnSpPr>
            <a:cxnSpLocks/>
          </p:cNvCxnSpPr>
          <p:nvPr/>
        </p:nvCxnSpPr>
        <p:spPr>
          <a:xfrm flipH="1">
            <a:off x="6112483" y="2636895"/>
            <a:ext cx="509774" cy="2043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cxnSpLocks/>
          </p:cNvCxnSpPr>
          <p:nvPr/>
        </p:nvCxnSpPr>
        <p:spPr>
          <a:xfrm flipH="1" flipV="1">
            <a:off x="1764452" y="2510277"/>
            <a:ext cx="418420" cy="2532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08849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1835696" y="2060848"/>
            <a:ext cx="5328592" cy="280831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907704" y="2924944"/>
            <a:ext cx="2448272" cy="183586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4644007" y="2901900"/>
            <a:ext cx="2429991" cy="183586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815" y="3109886"/>
            <a:ext cx="2338193" cy="76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8553" y="3158110"/>
            <a:ext cx="2260898" cy="48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9400" y="3793919"/>
            <a:ext cx="1824880" cy="9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9958" y="3781332"/>
            <a:ext cx="1647182" cy="85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1907704" y="2150380"/>
            <a:ext cx="516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PARLAMENT ČR = </a:t>
            </a:r>
          </a:p>
          <a:p>
            <a:pPr algn="ctr"/>
            <a:r>
              <a:rPr lang="cs-CZ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POSLANECKÁ SNĚMOVNA + SENÁT 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192555" y="202127"/>
            <a:ext cx="3227317" cy="16377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10968" y="261377"/>
            <a:ext cx="3036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1"/>
                </a:solidFill>
                <a:latin typeface="Open Sans" panose="020B0606030504020204" pitchFamily="34" charset="0"/>
              </a:rPr>
              <a:t>VOLBY DO POSLANECKÉ SNĚMOVNY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5725681" y="209364"/>
            <a:ext cx="3117441" cy="16377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859002" y="263665"/>
            <a:ext cx="281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1"/>
                </a:solidFill>
                <a:latin typeface="Open Sans" panose="020B0606030504020204" pitchFamily="34" charset="0"/>
              </a:rPr>
              <a:t>VOLBY DO SENÁTU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28916" y="702003"/>
            <a:ext cx="3200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1x za 4 roky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volba poslanců 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jednokolové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poslanec: občan ČR, nad 21 let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26339" y="809724"/>
            <a:ext cx="3213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každé 2 roky se volí 1/3 senátorů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dvoukolové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senátor – občan ČR nad 40 let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196052" y="4995856"/>
            <a:ext cx="4159924" cy="159783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7266" y="5064426"/>
            <a:ext cx="3897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1"/>
                </a:solidFill>
                <a:latin typeface="Open Sans" panose="020B0606030504020204" pitchFamily="34" charset="0"/>
              </a:rPr>
              <a:t>KOMPETENCE POSLANECKÉ SNĚMOVNY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79047" y="5598356"/>
            <a:ext cx="3989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vyjadřuje důvěru či nedůvěru vládě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schvaluje zákony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vyhlašuje volby do obecních zastupitelstev 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4524798" y="4989652"/>
            <a:ext cx="4440155" cy="16046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907467" y="506442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1"/>
                </a:solidFill>
                <a:latin typeface="Open Sans" panose="020B0606030504020204" pitchFamily="34" charset="0"/>
              </a:rPr>
              <a:t>KOMPETENCE SENÁTU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524798" y="5598356"/>
            <a:ext cx="4524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schvaluje zákony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může vrátit zákony Poslanecké sněmovně  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vyhlašuje volbu a přijímá jeho případnou rezignaci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363080" y="415069"/>
            <a:ext cx="232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latin typeface="Open Sans" panose="020B0606030504020204" pitchFamily="34" charset="0"/>
              </a:rPr>
              <a:t>Zákon </a:t>
            </a:r>
            <a:r>
              <a:rPr lang="cs-CZ" sz="1600" b="1" dirty="0">
                <a:solidFill>
                  <a:schemeClr val="accent1"/>
                </a:solidFill>
                <a:latin typeface="Open Sans" panose="020B0606030504020204" pitchFamily="34" charset="0"/>
              </a:rPr>
              <a:t>(i ten náš)</a:t>
            </a:r>
            <a:r>
              <a:rPr lang="cs-CZ" sz="1600" b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cs-CZ" sz="1600" b="1" dirty="0">
                <a:latin typeface="Open Sans" panose="020B0606030504020204" pitchFamily="34" charset="0"/>
              </a:rPr>
              <a:t>může navrhnout</a:t>
            </a:r>
            <a:r>
              <a:rPr lang="cs-CZ" sz="1600" dirty="0">
                <a:latin typeface="Open Sans" panose="020B0606030504020204" pitchFamily="34" charset="0"/>
              </a:rPr>
              <a:t>: poslanci, Senát, vláda, zastupitelstvo kraje. 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7380312" y="1994265"/>
            <a:ext cx="418005" cy="408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1015410" y="1994265"/>
            <a:ext cx="488443" cy="408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1111765" y="4460441"/>
            <a:ext cx="418005" cy="408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7380312" y="4460441"/>
            <a:ext cx="488443" cy="408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63722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9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15B0D46-F95A-4801-BD47-B6EBA51D16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052872" y="596329"/>
            <a:ext cx="1695835" cy="5448149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3643614" y="1154928"/>
            <a:ext cx="2446834" cy="22740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505877" y="1232050"/>
            <a:ext cx="272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PRESIDENT ČR 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819127" y="404635"/>
            <a:ext cx="2337326" cy="13976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82562" y="539292"/>
            <a:ext cx="2210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1"/>
                </a:solidFill>
                <a:latin typeface="Open Sans" panose="020B0606030504020204" pitchFamily="34" charset="0"/>
              </a:rPr>
              <a:t>PREZIDENTSKÉ VOLBY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82562" y="878989"/>
            <a:ext cx="2592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1x za 5 let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přímá volba občany</a:t>
            </a:r>
          </a:p>
          <a:p>
            <a:pPr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 dvoukolové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114877" y="4439521"/>
            <a:ext cx="4794207" cy="18274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93532" y="4552122"/>
            <a:ext cx="3036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1"/>
                </a:solidFill>
                <a:latin typeface="Open Sans" panose="020B0606030504020204" pitchFamily="34" charset="0"/>
              </a:rPr>
              <a:t>BEZ SOUHLASU PREMIÉRA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22698" y="5183212"/>
            <a:ext cx="4831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podepisuje schválené zákony (má právo veta, tj. vrátit zákon Parlamentu. Ten ho musí přehlasovat</a:t>
            </a:r>
          </a:p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jmenuje a přijímá demisi premiéra a členů vlády</a:t>
            </a:r>
          </a:p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jmenuje předsedy Nejvyššího a Ústavního soudu</a:t>
            </a:r>
          </a:p>
        </p:txBody>
      </p:sp>
      <p:sp>
        <p:nvSpPr>
          <p:cNvPr id="25" name="Zaoblený obdélník 24"/>
          <p:cNvSpPr/>
          <p:nvPr/>
        </p:nvSpPr>
        <p:spPr>
          <a:xfrm>
            <a:off x="5154100" y="4418533"/>
            <a:ext cx="3799501" cy="184848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420200" y="4989186"/>
            <a:ext cx="3267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vyhlašuje volby</a:t>
            </a:r>
          </a:p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jmenuje soudce</a:t>
            </a:r>
          </a:p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uděluje vyznamenání</a:t>
            </a:r>
          </a:p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vyhlašuje amnestii</a:t>
            </a:r>
          </a:p>
          <a:p>
            <a:pPr marL="342900" indent="-342900">
              <a:buFontTx/>
              <a:buChar char="-"/>
            </a:pPr>
            <a:r>
              <a:rPr lang="cs-CZ" sz="1400" dirty="0">
                <a:latin typeface="Open Sans" panose="020B0606030504020204" pitchFamily="34" charset="0"/>
              </a:rPr>
              <a:t>jmenuje rektory atd.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535402" y="4552122"/>
            <a:ext cx="3036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1"/>
                </a:solidFill>
                <a:latin typeface="Open Sans" panose="020B0606030504020204" pitchFamily="34" charset="0"/>
              </a:rPr>
              <a:t>SE SOUHLASEM PREMIÉRA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3053552" y="3582478"/>
            <a:ext cx="303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latin typeface="Open Sans" panose="020B0606030504020204" pitchFamily="34" charset="0"/>
              </a:rPr>
              <a:t>KOMPETENCE PREZIDENTA:</a:t>
            </a:r>
          </a:p>
        </p:txBody>
      </p:sp>
      <p:cxnSp>
        <p:nvCxnSpPr>
          <p:cNvPr id="17" name="Přímá spojovací šipka 11"/>
          <p:cNvCxnSpPr>
            <a:cxnSpLocks/>
          </p:cNvCxnSpPr>
          <p:nvPr/>
        </p:nvCxnSpPr>
        <p:spPr>
          <a:xfrm flipH="1">
            <a:off x="3053552" y="3452312"/>
            <a:ext cx="582344" cy="840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xmlns="" id="{9F6BCF9A-654C-492C-9AC0-8BC47A3C8979}"/>
              </a:ext>
            </a:extLst>
          </p:cNvPr>
          <p:cNvSpPr/>
          <p:nvPr/>
        </p:nvSpPr>
        <p:spPr>
          <a:xfrm>
            <a:off x="4658224" y="209487"/>
            <a:ext cx="2789334" cy="832839"/>
          </a:xfrm>
          <a:prstGeom prst="wedgeEllipseCallout">
            <a:avLst>
              <a:gd name="adj1" fmla="val 53579"/>
              <a:gd name="adj2" fmla="val 58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Amatic SC" panose="00000500000000000000" pitchFamily="2" charset="-79"/>
                <a:cs typeface="Amatic SC" panose="00000500000000000000" pitchFamily="2" charset="-79"/>
              </a:rPr>
              <a:t>Tak, a teď ještě nesmíme dostat veto od prezidenta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xmlns="" id="{CA387443-71F6-4281-98F4-BBE6AD042DBC}"/>
              </a:ext>
            </a:extLst>
          </p:cNvPr>
          <p:cNvSpPr/>
          <p:nvPr/>
        </p:nvSpPr>
        <p:spPr>
          <a:xfrm>
            <a:off x="4555182" y="659287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*Ilustrace od </a:t>
            </a:r>
            <a:r>
              <a:rPr lang="cs-CZ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macrovector</a:t>
            </a:r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www.freepik.com</a:t>
            </a:r>
          </a:p>
        </p:txBody>
      </p:sp>
      <p:pic>
        <p:nvPicPr>
          <p:cNvPr id="3" name="Obrázek 2" descr="Obsah obrázku královna, místnost, mnoho, skupina&#10;&#10;Popis byl vytvořen automaticky">
            <a:extLst>
              <a:ext uri="{FF2B5EF4-FFF2-40B4-BE49-F238E27FC236}">
                <a16:creationId xmlns:a16="http://schemas.microsoft.com/office/drawing/2014/main" xmlns="" id="{99A9467E-CCF2-41B9-93B0-89FD9C0B6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934" y="1651353"/>
            <a:ext cx="1554194" cy="15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02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635263" y="1162695"/>
            <a:ext cx="5328592" cy="4103623"/>
            <a:chOff x="1787182" y="1269592"/>
            <a:chExt cx="5328592" cy="4103623"/>
          </a:xfrm>
        </p:grpSpPr>
        <p:sp>
          <p:nvSpPr>
            <p:cNvPr id="4" name="Zaoblený obdélník 3"/>
            <p:cNvSpPr/>
            <p:nvPr/>
          </p:nvSpPr>
          <p:spPr>
            <a:xfrm>
              <a:off x="1787182" y="1269592"/>
              <a:ext cx="5328592" cy="410362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Open Sans" panose="020B0606030504020204" pitchFamily="34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9040" y="1425010"/>
              <a:ext cx="4350570" cy="1345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3809107" y="2069435"/>
              <a:ext cx="3295518" cy="70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„Šéf“ vlády, organizuje a řídí vládu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navrhuje ministry 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978211" y="4883128"/>
              <a:ext cx="5040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solidFill>
                    <a:schemeClr val="accent1"/>
                  </a:solidFill>
                  <a:latin typeface="Open Sans" panose="020B0606030504020204" pitchFamily="34" charset="0"/>
                </a:rPr>
                <a:t>(celkem 14 ministerstev)</a:t>
              </a:r>
            </a:p>
          </p:txBody>
        </p:sp>
      </p:grpSp>
      <p:cxnSp>
        <p:nvCxnSpPr>
          <p:cNvPr id="30" name="Přímá spojovací šipka 11"/>
          <p:cNvCxnSpPr>
            <a:cxnSpLocks/>
            <a:stCxn id="16" idx="1"/>
            <a:endCxn id="8" idx="1"/>
          </p:cNvCxnSpPr>
          <p:nvPr/>
        </p:nvCxnSpPr>
        <p:spPr>
          <a:xfrm rot="10800000" flipH="1" flipV="1">
            <a:off x="169978" y="552192"/>
            <a:ext cx="2487210" cy="1762462"/>
          </a:xfrm>
          <a:prstGeom prst="bentConnector3">
            <a:avLst>
              <a:gd name="adj1" fmla="val 7966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A00EB99-9239-4AFB-A336-B080696720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3854" y="3140915"/>
            <a:ext cx="1282507" cy="3125631"/>
          </a:xfrm>
          <a:prstGeom prst="rect">
            <a:avLst/>
          </a:prstGeom>
        </p:spPr>
      </p:pic>
      <p:sp>
        <p:nvSpPr>
          <p:cNvPr id="16" name="Zaoblený obdélník 15"/>
          <p:cNvSpPr/>
          <p:nvPr/>
        </p:nvSpPr>
        <p:spPr>
          <a:xfrm>
            <a:off x="169978" y="165411"/>
            <a:ext cx="2529814" cy="7735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9" name="Zaoblený obdélník 18"/>
          <p:cNvSpPr/>
          <p:nvPr/>
        </p:nvSpPr>
        <p:spPr>
          <a:xfrm>
            <a:off x="5851442" y="123662"/>
            <a:ext cx="2407193" cy="871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26" name="Zaoblený obdélník 25"/>
          <p:cNvSpPr/>
          <p:nvPr/>
        </p:nvSpPr>
        <p:spPr>
          <a:xfrm>
            <a:off x="491811" y="5502759"/>
            <a:ext cx="4526196" cy="10772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cxnSp>
        <p:nvCxnSpPr>
          <p:cNvPr id="35" name="Přímá spojovací šipka 11"/>
          <p:cNvCxnSpPr>
            <a:cxnSpLocks/>
            <a:stCxn id="15" idx="2"/>
            <a:endCxn id="2" idx="0"/>
          </p:cNvCxnSpPr>
          <p:nvPr/>
        </p:nvCxnSpPr>
        <p:spPr>
          <a:xfrm flipH="1">
            <a:off x="1593495" y="3282141"/>
            <a:ext cx="1711487" cy="144704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Zaoblený obdélník 28"/>
          <p:cNvSpPr/>
          <p:nvPr/>
        </p:nvSpPr>
        <p:spPr>
          <a:xfrm>
            <a:off x="5760736" y="5684288"/>
            <a:ext cx="2529814" cy="7735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Open Sans" panose="020B0606030504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21835" y="2820476"/>
            <a:ext cx="516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MINISTERSTVA: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12581" y="269916"/>
            <a:ext cx="2444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Open Sans" panose="020B0606030504020204" pitchFamily="34" charset="0"/>
              </a:rPr>
              <a:t>Premiér je jmenován 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  <a:latin typeface="Open Sans" panose="020B0606030504020204" pitchFamily="34" charset="0"/>
              </a:rPr>
              <a:t>prezidentem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5870017" y="267170"/>
            <a:ext cx="240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Open Sans" panose="020B0606030504020204" pitchFamily="34" charset="0"/>
              </a:rPr>
              <a:t>Vládě vyjadřuje </a:t>
            </a:r>
            <a:br>
              <a:rPr lang="cs-CZ" sz="16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Open Sans" panose="020B0606030504020204" pitchFamily="34" charset="0"/>
              </a:rPr>
              <a:t>důvěru parlament 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6303336" y="1340953"/>
            <a:ext cx="26164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Schválí-li Parlament náš </a:t>
            </a:r>
            <a:r>
              <a:rPr lang="cs-CZ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„</a:t>
            </a:r>
            <a:r>
              <a:rPr lang="cs-CZ" i="1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zákon o využívání daní občanů v místě bydliště“</a:t>
            </a:r>
            <a:r>
              <a:rPr lang="cs-CZ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cs-CZ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vláda jej zavádí do praxe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77909" y="5550155"/>
            <a:ext cx="4412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bg1"/>
                </a:solidFill>
                <a:latin typeface="Open Sans" panose="020B0606030504020204" pitchFamily="34" charset="0"/>
              </a:rPr>
              <a:t>Ministr financí</a:t>
            </a:r>
            <a:r>
              <a:rPr lang="cs-CZ" sz="1400" dirty="0">
                <a:solidFill>
                  <a:schemeClr val="bg1"/>
                </a:solidFill>
                <a:latin typeface="Open Sans" panose="020B0606030504020204" pitchFamily="34" charset="0"/>
              </a:rPr>
              <a:t> vydá „ministerskou vyhlášku“, která určuje jak uvádět náš zákon do praxe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bg1"/>
                </a:solidFill>
                <a:latin typeface="Open Sans" panose="020B0606030504020204" pitchFamily="34" charset="0"/>
              </a:rPr>
              <a:t>vyhláškou se musí řídit podřízené instituce – např. finanční úřady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5837511" y="5796146"/>
            <a:ext cx="219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Open Sans" panose="020B0606030504020204" pitchFamily="34" charset="0"/>
              </a:rPr>
              <a:t>Vláda „vládne“ – vydává „nařízení vlády“ </a:t>
            </a:r>
          </a:p>
        </p:txBody>
      </p:sp>
      <p:cxnSp>
        <p:nvCxnSpPr>
          <p:cNvPr id="33" name="Přímá spojovací šipka 11"/>
          <p:cNvCxnSpPr>
            <a:cxnSpLocks/>
            <a:stCxn id="15" idx="2"/>
            <a:endCxn id="3" idx="0"/>
          </p:cNvCxnSpPr>
          <p:nvPr/>
        </p:nvCxnSpPr>
        <p:spPr>
          <a:xfrm flipH="1">
            <a:off x="2171720" y="3282141"/>
            <a:ext cx="1133262" cy="53189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11"/>
          <p:cNvCxnSpPr>
            <a:cxnSpLocks/>
            <a:stCxn id="15" idx="2"/>
            <a:endCxn id="10" idx="0"/>
          </p:cNvCxnSpPr>
          <p:nvPr/>
        </p:nvCxnSpPr>
        <p:spPr>
          <a:xfrm flipH="1">
            <a:off x="3282406" y="3282141"/>
            <a:ext cx="22576" cy="800119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11"/>
          <p:cNvCxnSpPr>
            <a:cxnSpLocks/>
            <a:stCxn id="15" idx="2"/>
            <a:endCxn id="12" idx="0"/>
          </p:cNvCxnSpPr>
          <p:nvPr/>
        </p:nvCxnSpPr>
        <p:spPr>
          <a:xfrm>
            <a:off x="3304982" y="3282141"/>
            <a:ext cx="1392349" cy="1126107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11"/>
          <p:cNvCxnSpPr/>
          <p:nvPr/>
        </p:nvCxnSpPr>
        <p:spPr>
          <a:xfrm flipH="1">
            <a:off x="5963854" y="1107315"/>
            <a:ext cx="470725" cy="46727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11"/>
          <p:cNvCxnSpPr>
            <a:cxnSpLocks/>
            <a:stCxn id="13" idx="3"/>
          </p:cNvCxnSpPr>
          <p:nvPr/>
        </p:nvCxnSpPr>
        <p:spPr>
          <a:xfrm>
            <a:off x="5866908" y="4930120"/>
            <a:ext cx="332308" cy="75416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11"/>
          <p:cNvCxnSpPr>
            <a:cxnSpLocks/>
            <a:stCxn id="3" idx="2"/>
          </p:cNvCxnSpPr>
          <p:nvPr/>
        </p:nvCxnSpPr>
        <p:spPr>
          <a:xfrm>
            <a:off x="2171720" y="4152593"/>
            <a:ext cx="0" cy="140358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xmlns="" id="{C6276B90-4C31-4F4F-B5B0-65A8BF248D66}"/>
              </a:ext>
            </a:extLst>
          </p:cNvPr>
          <p:cNvSpPr/>
          <p:nvPr/>
        </p:nvSpPr>
        <p:spPr>
          <a:xfrm>
            <a:off x="4555182" y="659287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*Ilustrace od </a:t>
            </a:r>
            <a:r>
              <a:rPr lang="cs-CZ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freepik</a:t>
            </a:r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www.freepik.com</a:t>
            </a:r>
          </a:p>
        </p:txBody>
      </p:sp>
      <p:sp>
        <p:nvSpPr>
          <p:cNvPr id="31" name="Myšlenková bublina: obláček 30">
            <a:extLst>
              <a:ext uri="{FF2B5EF4-FFF2-40B4-BE49-F238E27FC236}">
                <a16:creationId xmlns:a16="http://schemas.microsoft.com/office/drawing/2014/main" xmlns="" id="{3ED8D635-7E37-4B63-8FAD-D325F5B40D56}"/>
              </a:ext>
            </a:extLst>
          </p:cNvPr>
          <p:cNvSpPr/>
          <p:nvPr/>
        </p:nvSpPr>
        <p:spPr>
          <a:xfrm>
            <a:off x="7516025" y="2754844"/>
            <a:ext cx="1985424" cy="1543490"/>
          </a:xfrm>
          <a:prstGeom prst="cloudCallout">
            <a:avLst>
              <a:gd name="adj1" fmla="val -79875"/>
              <a:gd name="adj2" fmla="val 3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latin typeface="Amatic SC" panose="00000500000000000000" pitchFamily="2" charset="-79"/>
                <a:cs typeface="Amatic SC" panose="00000500000000000000" pitchFamily="2" charset="-79"/>
              </a:rPr>
              <a:t>To by mě teda zajímalo, za jak dlouho se začne něco dít? Vždyť už je vše schváleno!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C0A3E761-BBB0-40A6-9D4D-608CB61B0CAD}"/>
              </a:ext>
            </a:extLst>
          </p:cNvPr>
          <p:cNvSpPr/>
          <p:nvPr/>
        </p:nvSpPr>
        <p:spPr>
          <a:xfrm>
            <a:off x="788531" y="3426845"/>
            <a:ext cx="1609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accent1"/>
                </a:solidFill>
                <a:latin typeface="Open Sans" panose="020B0606030504020204" pitchFamily="34" charset="0"/>
              </a:rPr>
              <a:t>Ministr vnitra</a:t>
            </a:r>
            <a:endParaRPr lang="cs-CZ" sz="16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D1C49808-484B-4ECE-8EAE-999296B4743B}"/>
              </a:ext>
            </a:extLst>
          </p:cNvPr>
          <p:cNvSpPr/>
          <p:nvPr/>
        </p:nvSpPr>
        <p:spPr>
          <a:xfrm>
            <a:off x="1400515" y="3814039"/>
            <a:ext cx="1542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accent1"/>
                </a:solidFill>
                <a:latin typeface="Open Sans" panose="020B0606030504020204" pitchFamily="34" charset="0"/>
              </a:rPr>
              <a:t>Ministr financí</a:t>
            </a:r>
            <a:endParaRPr lang="cs-CZ" sz="16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CF02B63A-8374-40DD-9136-D5E9C49D77F5}"/>
              </a:ext>
            </a:extLst>
          </p:cNvPr>
          <p:cNvSpPr/>
          <p:nvPr/>
        </p:nvSpPr>
        <p:spPr>
          <a:xfrm>
            <a:off x="2479590" y="4082260"/>
            <a:ext cx="1605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accent1"/>
                </a:solidFill>
                <a:latin typeface="Open Sans" panose="020B0606030504020204" pitchFamily="34" charset="0"/>
              </a:rPr>
              <a:t>Ministr školství</a:t>
            </a:r>
            <a:endParaRPr lang="cs-CZ" sz="16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C5D157FC-883D-4AB0-80CD-A9A4F35EE553}"/>
              </a:ext>
            </a:extLst>
          </p:cNvPr>
          <p:cNvSpPr/>
          <p:nvPr/>
        </p:nvSpPr>
        <p:spPr>
          <a:xfrm>
            <a:off x="3550671" y="4408248"/>
            <a:ext cx="2293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accent1"/>
                </a:solidFill>
                <a:latin typeface="Open Sans" panose="020B0606030504020204" pitchFamily="34" charset="0"/>
              </a:rPr>
              <a:t>Ministr obrany + další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285738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F6BE40E-5E82-4DB0-B11B-55D50F23C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6000"/>
          </a:blip>
          <a:srcRect l="22844" t="8294" r="24963"/>
          <a:stretch/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5536" y="260648"/>
            <a:ext cx="816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„</a:t>
            </a:r>
            <a:r>
              <a:rPr lang="cs-CZ" i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Zákon o využívání daní občanů v místě bydliště</a:t>
            </a:r>
            <a:r>
              <a:rPr lang="cs-CZ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“</a:t>
            </a:r>
            <a:r>
              <a:rPr lang="cs-CZ" i="1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algn="r"/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dne 1. 1. 2023 vstoupil v platnost…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8052E6A-59AD-421B-BA7D-EBE824FF67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1014" y="1192384"/>
            <a:ext cx="2636681" cy="555161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953EF79F-CE07-4298-97D3-1D34C6C32AC2}"/>
              </a:ext>
            </a:extLst>
          </p:cNvPr>
          <p:cNvSpPr/>
          <p:nvPr/>
        </p:nvSpPr>
        <p:spPr>
          <a:xfrm>
            <a:off x="4553219" y="6657945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*Ilustrace od </a:t>
            </a:r>
            <a:r>
              <a:rPr lang="cs-CZ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stockgiu</a:t>
            </a:r>
            <a:r>
              <a:rPr lang="cs-CZ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cs-CZ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vectorpocket</a:t>
            </a:r>
            <a:r>
              <a:rPr lang="cs-CZ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- www.freepik.com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84969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149" y="250785"/>
            <a:ext cx="884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 když se schválí zákon, který porušuje lidská práva?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003736" y="3673074"/>
            <a:ext cx="39700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Open Sans" panose="020B0606030504020204" pitchFamily="34" charset="0"/>
              </a:rPr>
              <a:t>Zákon, který je například proti Ústavě nebo lidským právům, může být zrušen Ústavním soudem.</a:t>
            </a:r>
          </a:p>
          <a:p>
            <a:endParaRPr lang="cs-CZ" sz="1600" dirty="0">
              <a:latin typeface="Open Sans" panose="020B0606030504020204" pitchFamily="34" charset="0"/>
            </a:endParaRPr>
          </a:p>
          <a:p>
            <a:r>
              <a:rPr lang="cs-CZ" sz="1600" dirty="0">
                <a:latin typeface="Open Sans" panose="020B0606030504020204" pitchFamily="34" charset="0"/>
              </a:rPr>
              <a:t>Celá soustava soudů (moc soudní) je nezávislá, jak na moci zákonodárné (Poslanecká sněmovna, Senát) tak na moci výkonné (vláda).</a:t>
            </a:r>
          </a:p>
          <a:p>
            <a:endParaRPr lang="cs-CZ" sz="1600" dirty="0">
              <a:latin typeface="Open Sans" panose="020B0606030504020204" pitchFamily="34" charset="0"/>
            </a:endParaRPr>
          </a:p>
          <a:p>
            <a:r>
              <a:rPr lang="cs-CZ" sz="1600" dirty="0">
                <a:latin typeface="Open Sans" panose="020B0606030504020204" pitchFamily="34" charset="0"/>
              </a:rPr>
              <a:t>Soudce jmenuje prezident.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EA76978-D92B-4773-B62B-7BDD9BF9E1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215" y="1190759"/>
            <a:ext cx="4208760" cy="566724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C263C742-5183-4D7B-8FF3-AE4949F505E3}"/>
              </a:ext>
            </a:extLst>
          </p:cNvPr>
          <p:cNvSpPr/>
          <p:nvPr/>
        </p:nvSpPr>
        <p:spPr>
          <a:xfrm>
            <a:off x="4555182" y="659287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*Ilustrace od </a:t>
            </a:r>
            <a:r>
              <a:rPr lang="cs-CZ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freepik</a:t>
            </a:r>
            <a:r>
              <a:rPr lang="cs-CZ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www.freepik.com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630</Words>
  <Application>Microsoft Office PowerPoint</Application>
  <PresentationFormat>Předvádění na obrazovce (4:3)</PresentationFormat>
  <Paragraphs>117</Paragraphs>
  <Slides>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7" baseType="lpstr">
      <vt:lpstr>Arial</vt:lpstr>
      <vt:lpstr>Open Sans</vt:lpstr>
      <vt:lpstr>Calibri</vt:lpstr>
      <vt:lpstr>Open Sans ExtraBold</vt:lpstr>
      <vt:lpstr>Open Sans SemiBold</vt:lpstr>
      <vt:lpstr>Amatic SC</vt:lpstr>
      <vt:lpstr>Open Sans Light</vt:lpstr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integrace</dc:creator>
  <cp:lastModifiedBy>terezac</cp:lastModifiedBy>
  <cp:revision>92</cp:revision>
  <dcterms:created xsi:type="dcterms:W3CDTF">2019-03-13T16:27:32Z</dcterms:created>
  <dcterms:modified xsi:type="dcterms:W3CDTF">2019-11-18T13:27:35Z</dcterms:modified>
</cp:coreProperties>
</file>