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2" r:id="rId2"/>
    <p:sldId id="256" r:id="rId3"/>
    <p:sldId id="257" r:id="rId4"/>
    <p:sldId id="258" r:id="rId5"/>
    <p:sldId id="260" r:id="rId6"/>
    <p:sldId id="261" r:id="rId7"/>
  </p:sldIdLst>
  <p:sldSz cx="9144000" cy="6858000" type="screen4x3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Open Sans ExtraBold" charset="0"/>
      <p:bold r:id="rId13"/>
      <p:boldItalic r:id="rId14"/>
    </p:embeddedFont>
    <p:embeddedFont>
      <p:font typeface="Open Sans" charset="0"/>
      <p:regular r:id="rId15"/>
      <p:bold r:id="rId16"/>
      <p:italic r:id="rId17"/>
      <p:boldItalic r:id="rId18"/>
    </p:embeddedFont>
    <p:embeddedFont>
      <p:font typeface="Libre Baskerville" charset="0"/>
      <p:regular r:id="rId19"/>
      <p:bold r:id="rId20"/>
      <p:italic r:id="rId2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za" initials="T" lastIdx="2" clrIdx="0">
    <p:extLst>
      <p:ext uri="{19B8F6BF-5375-455C-9EA6-DF929625EA0E}">
        <p15:presenceInfo xmlns:p15="http://schemas.microsoft.com/office/powerpoint/2012/main" xmlns="" userId="5fca213d2ed86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5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7T23:39:19.430" idx="1">
    <p:pos x="5388" y="3874"/>
    <p:text>sjednotit citace</p:text>
    <p:extLst>
      <p:ext uri="{C676402C-5697-4E1C-873F-D02D1690AC5C}">
        <p15:threadingInfo xmlns:p15="http://schemas.microsoft.com/office/powerpoint/2012/main" xmlns="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7T23:40:13.381" idx="2">
    <p:pos x="3716" y="474"/>
    <p:text>sjednotit citace</p:text>
    <p:extLst>
      <p:ext uri="{C676402C-5697-4E1C-873F-D02D1690AC5C}">
        <p15:threadingInfo xmlns:p15="http://schemas.microsoft.com/office/powerpoint/2012/main" xmlns="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DB729-C452-474D-95AB-97A837467CEC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9BD4-29DB-414C-ACEA-8F8FF06F0E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3968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9BD4-29DB-414C-ACEA-8F8FF06F0EBC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0883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3E54E-ABA9-44A1-98B7-7C962531EC43}" type="datetimeFigureOut">
              <a:rPr lang="cs-CZ" smtClean="0"/>
              <a:pPr/>
              <a:t>17.6.2020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DEF4D-58E4-43BD-A782-6F25389700B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http://www.mostecane.cz/progra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A2D301F-D3AC-4427-A3BC-9A254419B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CB6BC1C9-C908-4E4C-8A64-037793CECC8D}"/>
              </a:ext>
            </a:extLst>
          </p:cNvPr>
          <p:cNvSpPr txBox="1"/>
          <p:nvPr/>
        </p:nvSpPr>
        <p:spPr>
          <a:xfrm>
            <a:off x="7812360" y="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Zdroj: </a:t>
            </a:r>
            <a:r>
              <a:rPr lang="cs-CZ" sz="1100" dirty="0" err="1">
                <a:solidFill>
                  <a:schemeClr val="bg1"/>
                </a:solidFill>
              </a:rPr>
              <a:t>freepik.com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09891F7E-A85E-45CD-94E5-59DF35518212}"/>
              </a:ext>
            </a:extLst>
          </p:cNvPr>
          <p:cNvSpPr/>
          <p:nvPr/>
        </p:nvSpPr>
        <p:spPr>
          <a:xfrm>
            <a:off x="594784" y="236587"/>
            <a:ext cx="8003232" cy="132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DF711AF1-FF0D-4E7E-B592-4D3A4CEDAE7F}"/>
              </a:ext>
            </a:extLst>
          </p:cNvPr>
          <p:cNvSpPr txBox="1"/>
          <p:nvPr/>
        </p:nvSpPr>
        <p:spPr>
          <a:xfrm>
            <a:off x="594784" y="1630901"/>
            <a:ext cx="49197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ŽÁKOVSKÉ REVIEW ŠKOLY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5DD9456D-0D70-4BE0-A646-F4E530A65F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3419" y="463418"/>
            <a:ext cx="6985962" cy="93095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54F95C09-8860-43C8-BE92-8A4B2C072DE0}"/>
              </a:ext>
            </a:extLst>
          </p:cNvPr>
          <p:cNvSpPr txBox="1"/>
          <p:nvPr/>
        </p:nvSpPr>
        <p:spPr>
          <a:xfrm>
            <a:off x="590825" y="2092566"/>
            <a:ext cx="4919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Téma č. 2 – </a:t>
            </a:r>
            <a:r>
              <a:rPr lang="cs-CZ" sz="2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PŘÍMÁ DEMOKRACIE</a:t>
            </a:r>
          </a:p>
        </p:txBody>
      </p:sp>
    </p:spTree>
    <p:extLst>
      <p:ext uri="{BB962C8B-B14F-4D97-AF65-F5344CB8AC3E}">
        <p14:creationId xmlns:p14="http://schemas.microsoft.com/office/powerpoint/2010/main" xmlns="" val="98857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827584" y="47667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ZŘÍDÍME VESNICI PRO LŮZU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80648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„Bydlení bez nepřizpůsobivých.“</a:t>
            </a:r>
          </a:p>
          <a:p>
            <a:pPr algn="just"/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Postavíme vesnici pro lůzu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vytěsníme nepřizpůsobivé z města, zavedeme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bezdoplatkové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zóny ve všech ohrožených bytových okrscích.</a:t>
            </a:r>
          </a:p>
          <a:p>
            <a:pPr algn="just"/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Budeme uplatňovat 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nulovou toleranci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vůči nepřizpůsobivým jedincům.</a:t>
            </a:r>
            <a:b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Vytvoříme podmínky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vyšší zapojení a spolupráce mezi městskou policií a Policií České republiky v zájmu důsledné ochrany bydlení proti nepřizpůsobivým jedincům.</a:t>
            </a:r>
          </a:p>
          <a:p>
            <a:pPr algn="just"/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Budeme pokračovat v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prosazování legislativních změn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posilujících práva slušných bydlících a majitelů domů proti nepřizpůsobivým jedincům: </a:t>
            </a:r>
            <a:b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/>
            <a:r>
              <a:rPr lang="cs-CZ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lidé v domě musí rozhodovat o tom, kdo s nimi bude v domě bydlet,</a:t>
            </a:r>
            <a:br>
              <a:rPr lang="cs-CZ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příspěvek na bydlení musí být hrazen přímo majiteli, respektive 		správci domu.</a:t>
            </a:r>
          </a:p>
          <a:p>
            <a:pPr algn="just"/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 textu: </a:t>
            </a:r>
            <a:r>
              <a:rPr lang="cs-CZ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http://www.</a:t>
            </a:r>
            <a:r>
              <a:rPr lang="cs-CZ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mostecane.cz</a:t>
            </a:r>
            <a:r>
              <a:rPr lang="cs-CZ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/program</a:t>
            </a:r>
            <a:r>
              <a:rPr lang="cs-CZ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(přístup 30. 1. 2019)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71600" y="548680"/>
            <a:ext cx="7200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REFERENDUM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Město Chvost – vesnice pro lůzu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cs-CZ" sz="2000" dirty="0"/>
              <a:t> </a:t>
            </a: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Severočeské město Chvost (70 000 obyvatel) dlouhodobě trpí vysokou nezaměstnaností. Ve městě též žije velký počet Romů. </a:t>
            </a:r>
          </a:p>
          <a:p>
            <a:pPr algn="just"/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Vztahy mezi Romy a majoritou jsou dlouhodobě špatné – majoritě vadí, že Romové nepracují a posedávají před domy a v parcích. Radnice již nechala odstranit z veřejných prostranství všechny lavičky a zakázala vysedávat na obrubnících, situace se ovšem nelepší. </a:t>
            </a: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just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 komunálních volbách jedna z kandidujících stran –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Chvostečané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Chvostu – slibuje, že iniciuje referendum, v němž se občané budou moci vyjádřit, zda vytvořit pro „nepřizpůsobivé a nežádoucí občany“ samostatnou vesnici za městem, a vyřeší tak konečně problém s jejich nežádoucí přítomností v něm.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43608" y="552737"/>
            <a:ext cx="70567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REFERENDUM</a:t>
            </a: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dirty="0"/>
          </a:p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OTÁZKA 1</a:t>
            </a:r>
          </a:p>
          <a:p>
            <a:endParaRPr lang="cs-CZ" dirty="0"/>
          </a:p>
          <a:p>
            <a:pPr algn="ctr"/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Souhlasili byste s tím, aby město Chvost vystavělo </a:t>
            </a:r>
            <a:b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nepřizpůsobivé občany (lůzu) samostatnou zónu a přesunulo je tam?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6665433-66F2-4C8A-A23E-BCB1232AFC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90465" y="99435"/>
            <a:ext cx="356307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E7037ED-A366-43BA-A3B0-60E238473BFA}"/>
              </a:ext>
            </a:extLst>
          </p:cNvPr>
          <p:cNvSpPr txBox="1"/>
          <p:nvPr/>
        </p:nvSpPr>
        <p:spPr>
          <a:xfrm>
            <a:off x="1043608" y="552737"/>
            <a:ext cx="70567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REFERENDUM</a:t>
            </a: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cs-CZ" dirty="0"/>
          </a:p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OTÁZKA 2</a:t>
            </a:r>
          </a:p>
          <a:p>
            <a:endParaRPr lang="cs-CZ" dirty="0"/>
          </a:p>
          <a:p>
            <a:pPr algn="ctr"/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Souhlasili byste s tím, </a:t>
            </a:r>
            <a:r>
              <a:rPr lang="cs-CZ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aby zde obyvatelé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této </a:t>
            </a:r>
            <a:r>
              <a:rPr lang="cs-CZ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zóny žili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zcela autonomně – bez zásahu státních orgánů, ale i bez jejich pomoci?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291C272-B1D1-4486-B20B-309CA0A25A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90465" y="99435"/>
            <a:ext cx="356307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B8DE2334-E567-4741-AFBC-938E21D615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19572" y="710307"/>
            <a:ext cx="7704856" cy="571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Praha 6. </a:t>
            </a:r>
            <a:r>
              <a:rPr lang="cs-CZ" b="1" smtClean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října 1941 (Lidové Noviny)</a:t>
            </a:r>
          </a:p>
          <a:p>
            <a:endParaRPr lang="cs-CZ" b="1" dirty="0">
              <a:latin typeface="Libre Baskerville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Libre Baskerville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200"/>
              </a:lnSpc>
            </a:pP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Ale ještě jedna důležitá otázka čeká na své brzké rozřešení:</a:t>
            </a:r>
          </a:p>
          <a:p>
            <a:pPr algn="ctr">
              <a:lnSpc>
                <a:spcPts val="2200"/>
              </a:lnSpc>
            </a:pPr>
            <a:r>
              <a:rPr lang="cs-CZ" spc="600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vystěhování Židů z větších měst Protektorátu. </a:t>
            </a:r>
          </a:p>
          <a:p>
            <a:pPr algn="just">
              <a:lnSpc>
                <a:spcPts val="2200"/>
              </a:lnSpc>
            </a:pP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Jak nutné je toto opatření, dovede posoudit zejména ten, kdo může (nebo musí) zblízka přihlížet k dosavadnímu životu </a:t>
            </a:r>
            <a:b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činnosti Židů ve městech. </a:t>
            </a:r>
          </a:p>
          <a:p>
            <a:pPr>
              <a:lnSpc>
                <a:spcPts val="2200"/>
              </a:lnSpc>
            </a:pPr>
            <a:endParaRPr lang="cs-CZ" dirty="0">
              <a:latin typeface="Libre Baskerville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2200"/>
              </a:lnSpc>
            </a:pP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Nepracují a regulérních příjmů nemají… a jejich chování </a:t>
            </a:r>
            <a:b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je takové, že pracující české obyvatelstvo se cítí jimi provokováno. </a:t>
            </a:r>
          </a:p>
          <a:p>
            <a:pPr>
              <a:lnSpc>
                <a:spcPts val="2200"/>
              </a:lnSpc>
            </a:pPr>
            <a:endParaRPr lang="cs-CZ" dirty="0">
              <a:latin typeface="Libre Baskerville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2200"/>
              </a:lnSpc>
            </a:pP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…je zajisté naprosto nezbytné, aby Židé byli soustředěni </a:t>
            </a:r>
            <a:b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izolováni sami pro sebe. Provedení těchto </a:t>
            </a:r>
            <a:r>
              <a:rPr lang="cs-CZ" dirty="0" err="1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karantenních</a:t>
            </a: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opatření jistě velmi prospěje celému českému národu, neboť takto budou z jeho krevního oběhu odstraněna </a:t>
            </a:r>
            <a:r>
              <a:rPr lang="cs-CZ" spc="500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cizí tělíska</a:t>
            </a:r>
            <a:r>
              <a:rPr lang="cs-CZ" dirty="0"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jež zaviňovala mnoho nezdravého.</a:t>
            </a:r>
          </a:p>
          <a:p>
            <a:endParaRPr lang="cs-CZ" dirty="0">
              <a:latin typeface="Libre Baskerville" panose="020000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92</Words>
  <Application>Microsoft Office PowerPoint</Application>
  <PresentationFormat>Předvádění na obrazovce (4:3)</PresentationFormat>
  <Paragraphs>60</Paragraphs>
  <Slides>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Open Sans ExtraBold</vt:lpstr>
      <vt:lpstr>Open Sans</vt:lpstr>
      <vt:lpstr>Libre Baskerville</vt:lpstr>
      <vt:lpstr>Motiv sady Office</vt:lpstr>
      <vt:lpstr>Snímek 1</vt:lpstr>
      <vt:lpstr>Snímek 2</vt:lpstr>
      <vt:lpstr>Snímek 3</vt:lpstr>
      <vt:lpstr>Snímek 4</vt:lpstr>
      <vt:lpstr>Snímek 5</vt:lpstr>
      <vt:lpstr>Snímek 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integrace</dc:creator>
  <cp:lastModifiedBy>terezac</cp:lastModifiedBy>
  <cp:revision>26</cp:revision>
  <dcterms:created xsi:type="dcterms:W3CDTF">2019-01-30T15:54:28Z</dcterms:created>
  <dcterms:modified xsi:type="dcterms:W3CDTF">2020-06-17T14:04:07Z</dcterms:modified>
</cp:coreProperties>
</file>