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91" r:id="rId2"/>
    <p:sldId id="289" r:id="rId3"/>
    <p:sldId id="292" r:id="rId4"/>
    <p:sldId id="293" r:id="rId5"/>
    <p:sldId id="256" r:id="rId6"/>
    <p:sldId id="259" r:id="rId7"/>
    <p:sldId id="260" r:id="rId8"/>
    <p:sldId id="261" r:id="rId9"/>
    <p:sldId id="262" r:id="rId10"/>
    <p:sldId id="263" r:id="rId11"/>
    <p:sldId id="265" r:id="rId12"/>
    <p:sldId id="267" r:id="rId13"/>
    <p:sldId id="268" r:id="rId14"/>
    <p:sldId id="269" r:id="rId15"/>
    <p:sldId id="273" r:id="rId16"/>
    <p:sldId id="275" r:id="rId17"/>
    <p:sldId id="277" r:id="rId18"/>
    <p:sldId id="278" r:id="rId19"/>
    <p:sldId id="279" r:id="rId20"/>
    <p:sldId id="280" r:id="rId21"/>
    <p:sldId id="286" r:id="rId22"/>
    <p:sldId id="288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Open Sans ExtraBold" panose="020B0604020202020204" charset="0"/>
      <p:bold r:id="rId33"/>
      <p:boldItalic r:id="rId34"/>
    </p:embeddedFont>
    <p:embeddedFont>
      <p:font typeface="Open Sans Light" panose="020B0604020202020204" charset="0"/>
      <p:regular r:id="rId35"/>
      <p:italic r:id="rId36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erezac" initials="t" lastIdx="2" clrIdx="0"/>
  <p:cmAuthor id="1" name="Tereza" initials="T" lastIdx="5" clrIdx="1">
    <p:extLst>
      <p:ext uri="{19B8F6BF-5375-455C-9EA6-DF929625EA0E}">
        <p15:presenceInfo xmlns:p15="http://schemas.microsoft.com/office/powerpoint/2012/main" userId="5fca213d2ed860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6DD6"/>
    <a:srgbClr val="129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28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27T20:29:06.748" idx="2">
    <p:pos x="10" y="10"/>
    <p:text>nutná korektura celé strany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78775-BB50-4D6D-BDD1-9F4251FB620C}" type="datetimeFigureOut">
              <a:rPr lang="cs-CZ" smtClean="0"/>
              <a:pPr/>
              <a:t>7.6.2020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02F74-DF72-4E54-A028-E778A8BBD3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96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02F74-DF72-4E54-A028-E778A8BBD398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80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02F74-DF72-4E54-A028-E778A8BBD398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80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61DA-B850-4DFD-BE1B-99486A8022D4}" type="datetime1">
              <a:rPr lang="cs-CZ" smtClean="0"/>
              <a:pPr/>
              <a:t>7.6.2020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572E-6B9C-4A22-A93D-60321B6B3053}" type="datetime1">
              <a:rPr lang="cs-CZ" smtClean="0"/>
              <a:pPr/>
              <a:t>7.6.2020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256DD-9E0C-4EC8-B31E-0B2BD0F50A6D}" type="datetime1">
              <a:rPr lang="cs-CZ" smtClean="0"/>
              <a:pPr/>
              <a:t>7.6.2020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9CD4-68F5-4FB6-8BF0-8D8E62853924}" type="datetime1">
              <a:rPr lang="cs-CZ" smtClean="0"/>
              <a:pPr/>
              <a:t>7.6.2020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BF4-62F9-4000-ADE0-971C1A118F65}" type="datetime1">
              <a:rPr lang="cs-CZ" smtClean="0"/>
              <a:pPr/>
              <a:t>7.6.2020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27B4-A7C0-4B3C-B42F-1B9C68C2E310}" type="datetime1">
              <a:rPr lang="cs-CZ" smtClean="0"/>
              <a:pPr/>
              <a:t>7.6.2020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C844-A069-4414-AA80-7B1E521A0292}" type="datetime1">
              <a:rPr lang="cs-CZ" smtClean="0"/>
              <a:pPr/>
              <a:t>7.6.2020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A87C0-49F4-4B5C-AAA8-61689B867DF5}" type="datetime1">
              <a:rPr lang="cs-CZ" smtClean="0"/>
              <a:pPr/>
              <a:t>7.6.2020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CE55D-48F9-4CDA-8D7B-D1F4788F8546}" type="datetime1">
              <a:rPr lang="cs-CZ" smtClean="0"/>
              <a:pPr/>
              <a:t>7.6.2020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0E00-D772-4944-9188-4E9C94FE1FFF}" type="datetime1">
              <a:rPr lang="cs-CZ" smtClean="0"/>
              <a:pPr/>
              <a:t>7.6.2020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25F43-5137-4329-AE94-82516A19E417}" type="datetime1">
              <a:rPr lang="cs-CZ" smtClean="0"/>
              <a:pPr/>
              <a:t>7.6.2020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DD5A8-43DD-48A8-986F-9E6FB96E668C}" type="datetime1">
              <a:rPr lang="cs-CZ" smtClean="0"/>
              <a:pPr/>
              <a:t>7.6.2020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A8489-08AA-41A8-94E2-69EA0E5DC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812360" y="0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1"/>
                </a:solidFill>
              </a:rPr>
              <a:t>Zdroj: </a:t>
            </a:r>
            <a:r>
              <a:rPr lang="cs-CZ" sz="1100" dirty="0" err="1">
                <a:solidFill>
                  <a:schemeClr val="bg1"/>
                </a:solidFill>
              </a:rPr>
              <a:t>freepik.com</a:t>
            </a:r>
            <a:endParaRPr lang="cs-CZ" sz="1100" dirty="0">
              <a:solidFill>
                <a:schemeClr val="bg1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FF3B4AC-F0FF-4E1F-B9A3-59AF63FA4E80}"/>
              </a:ext>
            </a:extLst>
          </p:cNvPr>
          <p:cNvSpPr/>
          <p:nvPr/>
        </p:nvSpPr>
        <p:spPr>
          <a:xfrm>
            <a:off x="594784" y="236587"/>
            <a:ext cx="8003232" cy="1320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1926BDE-0DE9-4118-9BCC-2F48F309E60C}"/>
              </a:ext>
            </a:extLst>
          </p:cNvPr>
          <p:cNvGrpSpPr/>
          <p:nvPr/>
        </p:nvGrpSpPr>
        <p:grpSpPr>
          <a:xfrm>
            <a:off x="594784" y="1630901"/>
            <a:ext cx="4919751" cy="861775"/>
            <a:chOff x="594784" y="1676216"/>
            <a:chExt cx="4919751" cy="861775"/>
          </a:xfrm>
        </p:grpSpPr>
        <p:sp>
          <p:nvSpPr>
            <p:cNvPr id="15" name="TextovéPole 14"/>
            <p:cNvSpPr txBox="1"/>
            <p:nvPr/>
          </p:nvSpPr>
          <p:spPr>
            <a:xfrm>
              <a:off x="594784" y="2137881"/>
              <a:ext cx="491975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Téma č. 1 – </a:t>
              </a:r>
              <a:r>
                <a:rPr lang="cs-CZ" sz="2000" b="1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SVĚT PODLE ŽÁKŮ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BD8F8AC7-4459-4136-B4F9-120874E4CB80}"/>
                </a:ext>
              </a:extLst>
            </p:cNvPr>
            <p:cNvSpPr txBox="1"/>
            <p:nvPr/>
          </p:nvSpPr>
          <p:spPr>
            <a:xfrm>
              <a:off x="594784" y="1676216"/>
              <a:ext cx="49197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ŽÁKOVSKÉ REVIEW ŠKOLY</a:t>
              </a:r>
            </a:p>
          </p:txBody>
        </p: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E54D68AC-3686-46B0-B217-73AA7198E7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3419" y="463418"/>
            <a:ext cx="6985962" cy="93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53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029810" y="1357298"/>
            <a:ext cx="6799718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Pozdní příchody do 15 minut budou tolerovány a nebudou se nikam zapisovat.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203412" y="2132856"/>
            <a:ext cx="6737175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Školní jídelna bude třikrát týdně vařit sladká jídla.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357290" y="1142984"/>
            <a:ext cx="6400800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Třída má právo odvolat učitele, když jsou s ním nespokojeny více než 2/3 žáků.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616992" y="1124744"/>
            <a:ext cx="7910016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Výuka v posledním ročníku bude omezena pouze na přípravu na přijímací řízení na SŠ.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408E7F7-91B4-4BE4-B64B-A5CF6B57A019}"/>
              </a:ext>
            </a:extLst>
          </p:cNvPr>
          <p:cNvSpPr txBox="1">
            <a:spLocks/>
          </p:cNvSpPr>
          <p:nvPr/>
        </p:nvSpPr>
        <p:spPr>
          <a:xfrm>
            <a:off x="1371600" y="25527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5800" b="1" dirty="0">
                <a:solidFill>
                  <a:srgbClr val="386DD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SVĚT PODLE ŽÁKŮ</a:t>
            </a:r>
          </a:p>
          <a:p>
            <a:endParaRPr lang="cs-CZ" b="1" dirty="0">
              <a:solidFill>
                <a:srgbClr val="386DD6"/>
              </a:solidFill>
            </a:endParaRPr>
          </a:p>
          <a:p>
            <a:r>
              <a:rPr lang="cs-CZ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Úroveň města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078149" y="1652969"/>
            <a:ext cx="6987702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 Ve městě zrušíme veškerá rychlostní omezení pro auta.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045345" y="1340768"/>
            <a:ext cx="7053309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 Městská poliklinika bude poskytovat ošetření pouze občanům města.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371600" y="1676400"/>
            <a:ext cx="6400800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11. Občané budou hlasovat, kdo se může přistěhovat do sousedství.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EA7AEC6A-48EC-41AC-8C12-3BC7336EF591}"/>
              </a:ext>
            </a:extLst>
          </p:cNvPr>
          <p:cNvSpPr txBox="1">
            <a:spLocks/>
          </p:cNvSpPr>
          <p:nvPr/>
        </p:nvSpPr>
        <p:spPr>
          <a:xfrm>
            <a:off x="1371600" y="25527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5800" b="1" dirty="0">
                <a:solidFill>
                  <a:srgbClr val="386DD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SVĚT PODLE ŽÁKŮ</a:t>
            </a:r>
          </a:p>
          <a:p>
            <a:endParaRPr lang="cs-CZ" b="1" dirty="0">
              <a:solidFill>
                <a:srgbClr val="386DD6"/>
              </a:solidFill>
            </a:endParaRPr>
          </a:p>
          <a:p>
            <a:r>
              <a:rPr lang="cs-CZ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Úroveň státu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428728" y="1071546"/>
            <a:ext cx="6400800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12. Daně občanů budou použity pouze na údržbu a služby v místě jejich bydliště.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15516" y="764704"/>
            <a:ext cx="871296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„Vítěze se nikdo neptá, zda má pravdu.“</a:t>
            </a:r>
          </a:p>
          <a:p>
            <a:pPr algn="ctr"/>
            <a:r>
              <a:rPr lang="cs-CZ" sz="2800" i="1" dirty="0">
                <a:solidFill>
                  <a:srgbClr val="129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Připisováno Adolfu Hitlerovi</a:t>
            </a:r>
          </a:p>
          <a:p>
            <a:pPr algn="ctr"/>
            <a:endParaRPr lang="cs-CZ" sz="2800" b="1" i="1" dirty="0">
              <a:solidFill>
                <a:srgbClr val="129F6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cs-CZ" sz="28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„Demokracie nepanuje, ale opravuje.“</a:t>
            </a:r>
          </a:p>
          <a:p>
            <a:pPr algn="ctr"/>
            <a:r>
              <a:rPr lang="cs-CZ" sz="2800" i="1" dirty="0">
                <a:solidFill>
                  <a:srgbClr val="129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Tomáš </a:t>
            </a:r>
            <a:r>
              <a:rPr lang="cs-CZ" sz="2800" i="1" dirty="0" err="1">
                <a:solidFill>
                  <a:srgbClr val="129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Garrigue</a:t>
            </a:r>
            <a:r>
              <a:rPr lang="cs-CZ" sz="2800" i="1" dirty="0">
                <a:solidFill>
                  <a:srgbClr val="129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Masaryk </a:t>
            </a:r>
          </a:p>
          <a:p>
            <a:pPr algn="ctr"/>
            <a:endParaRPr lang="cs-CZ" sz="2800" b="1" i="1" dirty="0">
              <a:solidFill>
                <a:srgbClr val="129F6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cs-CZ" sz="28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„Přirozenou nevýhodou demokracie je, že těm, </a:t>
            </a:r>
            <a:br>
              <a:rPr lang="cs-CZ" sz="28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28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kdo to s ní myslí poctivě, nesmírně svazuje ruce, zatímco těm, kteří ji neberou vážně, </a:t>
            </a:r>
            <a:br>
              <a:rPr lang="cs-CZ" sz="28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28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umožňuje téměř vše.“</a:t>
            </a:r>
          </a:p>
          <a:p>
            <a:pPr algn="ctr"/>
            <a:r>
              <a:rPr lang="cs-CZ" sz="2800" i="1" dirty="0">
                <a:solidFill>
                  <a:srgbClr val="129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Václav Havel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2</a:t>
            </a:fld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987641" y="1676400"/>
            <a:ext cx="7168718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13. Občané budou rozhodovat o každé státní investici větší než milion Kč.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832281" y="1676400"/>
            <a:ext cx="7479437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14. Odebereme sociální dávky občanům, kteří nežijí řádným životem.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891917" y="1676400"/>
            <a:ext cx="7360165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15. Na Internetu je absolutní svoboda projevu a možnost psát a sdílet cokoliv.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22</a:t>
            </a:fld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93108" y="620688"/>
            <a:ext cx="7357783" cy="5847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40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se vám vybaví, </a:t>
            </a:r>
          </a:p>
          <a:p>
            <a:pPr algn="ctr"/>
            <a:r>
              <a:rPr lang="cs-CZ" sz="40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když se řekne </a:t>
            </a:r>
            <a:br>
              <a:rPr lang="cs-CZ" sz="54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54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DEMOKRACIE?</a:t>
            </a:r>
          </a:p>
          <a:p>
            <a:endParaRPr lang="cs-CZ" sz="4800" b="1" dirty="0">
              <a:solidFill>
                <a:srgbClr val="129F6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cs-CZ" sz="40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jakými slovy či osobami </a:t>
            </a:r>
          </a:p>
          <a:p>
            <a:pPr algn="ctr"/>
            <a:r>
              <a:rPr lang="cs-CZ" sz="40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vám pojem </a:t>
            </a:r>
            <a:br>
              <a:rPr lang="cs-CZ" sz="40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54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DEMOKRACIE </a:t>
            </a:r>
          </a:p>
          <a:p>
            <a:pPr algn="ctr"/>
            <a:r>
              <a:rPr lang="cs-CZ" sz="4000" b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pojí?</a:t>
            </a:r>
          </a:p>
          <a:p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3</a:t>
            </a:fld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C003D3-A3D7-4221-94AE-6F56BBCAA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129F6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Demokracie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74AE31-4450-4B0A-85CE-FBB91215A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Demokracie pochází z řeckých slov démos (lid) a </a:t>
            </a:r>
            <a:r>
              <a:rPr lang="cs-CZ" dirty="0" err="1"/>
              <a:t>kratos</a:t>
            </a:r>
            <a:r>
              <a:rPr lang="cs-CZ" dirty="0"/>
              <a:t> (moc nebo vládnutí). Je to tedy vláda všech občanů, kteří se buď přímo, nebo nepřímo podílejí na úkolech spojených s vládnutím (například na přijímání zákonů).</a:t>
            </a:r>
          </a:p>
          <a:p>
            <a:pPr marL="0" indent="0" algn="r">
              <a:buNone/>
            </a:pPr>
            <a:endParaRPr lang="cs-CZ" sz="1800" dirty="0">
              <a:solidFill>
                <a:srgbClr val="129F6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r">
              <a:buNone/>
            </a:pPr>
            <a:endParaRPr lang="cs-CZ" sz="1800" dirty="0">
              <a:solidFill>
                <a:srgbClr val="129F6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r">
              <a:buNone/>
            </a:pPr>
            <a:endParaRPr lang="cs-CZ" sz="1800" dirty="0">
              <a:solidFill>
                <a:srgbClr val="129F6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r">
              <a:buNone/>
            </a:pPr>
            <a:r>
              <a:rPr lang="cs-CZ" sz="1800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Zdroj: Andrew </a:t>
            </a:r>
            <a:r>
              <a:rPr lang="cs-CZ" sz="1800" dirty="0" err="1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Heywood</a:t>
            </a:r>
            <a:r>
              <a:rPr lang="cs-CZ" sz="1800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cs-CZ" sz="1800" i="1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Politologie</a:t>
            </a:r>
            <a:r>
              <a:rPr lang="cs-CZ" sz="1800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marL="0" indent="0" algn="r">
              <a:buNone/>
            </a:pPr>
            <a:r>
              <a:rPr lang="cs-CZ" sz="1800" dirty="0">
                <a:solidFill>
                  <a:srgbClr val="129F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vyd., Plzeň: Aleš Čeněk, 2008.</a:t>
            </a:r>
          </a:p>
          <a:p>
            <a:pPr marL="0" indent="0" algn="r">
              <a:buNone/>
            </a:pPr>
            <a:endParaRPr lang="cs-CZ" sz="1800" dirty="0">
              <a:solidFill>
                <a:srgbClr val="129F6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dirty="0">
              <a:solidFill>
                <a:srgbClr val="129F6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D1194F4-C726-47E7-B2BE-7B6BBD6DB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74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cs-CZ" sz="5800" b="1" dirty="0">
                <a:solidFill>
                  <a:srgbClr val="386DD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SVĚT PODLE ŽÁKŮ</a:t>
            </a:r>
          </a:p>
          <a:p>
            <a:endParaRPr lang="cs-CZ" b="1" dirty="0">
              <a:solidFill>
                <a:srgbClr val="386DD6"/>
              </a:solidFill>
            </a:endParaRPr>
          </a:p>
          <a:p>
            <a:r>
              <a:rPr lang="cs-CZ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Úroveň školy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>
            <a:spLocks noGrp="1"/>
          </p:cNvSpPr>
          <p:nvPr>
            <p:ph type="subTitle" idx="1"/>
          </p:nvPr>
        </p:nvSpPr>
        <p:spPr>
          <a:xfrm>
            <a:off x="777284" y="2552700"/>
            <a:ext cx="7589432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Vymalovali byste si třídu jinou barvou?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>
            <a:spLocks noGrp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>
            <a:normAutofit/>
          </a:bodyPr>
          <a:lstStyle/>
          <a:p>
            <a:r>
              <a:rPr lang="cs-CZ" sz="5400" b="1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Odvolali byste ředitele školy?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>
            <a:spLocks noGrp="1"/>
          </p:cNvSpPr>
          <p:nvPr>
            <p:ph type="subTitle" idx="1"/>
          </p:nvPr>
        </p:nvSpPr>
        <p:spPr>
          <a:xfrm>
            <a:off x="1371600" y="980728"/>
            <a:ext cx="6400800" cy="4896544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Žáci si budou moci vybrat, zda jít raději na hodinu matematiky, či tělocviku.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6" name="Podnadpis 2"/>
          <p:cNvSpPr>
            <a:spLocks noGrp="1"/>
          </p:cNvSpPr>
          <p:nvPr/>
        </p:nvSpPr>
        <p:spPr>
          <a:xfrm>
            <a:off x="971600" y="2132856"/>
            <a:ext cx="7200800" cy="259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5400" b="1" dirty="0">
                <a:solidFill>
                  <a:srgbClr val="386DD6"/>
                </a:solidFill>
              </a:rPr>
              <a:t>4. Zrušili byste ve škole povinnost přezouvání?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394</Words>
  <Application>Microsoft Office PowerPoint</Application>
  <PresentationFormat>Předvádění na obrazovce (4:3)</PresentationFormat>
  <Paragraphs>72</Paragraphs>
  <Slides>22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Open Sans ExtraBold</vt:lpstr>
      <vt:lpstr>Arial</vt:lpstr>
      <vt:lpstr>Calibri</vt:lpstr>
      <vt:lpstr>Open Sans Light</vt:lpstr>
      <vt:lpstr>Open Sans</vt:lpstr>
      <vt:lpstr>Motiv sady Office</vt:lpstr>
      <vt:lpstr>Prezentace aplikace PowerPoint</vt:lpstr>
      <vt:lpstr>Prezentace aplikace PowerPoint</vt:lpstr>
      <vt:lpstr>Prezentace aplikace PowerPoint</vt:lpstr>
      <vt:lpstr>Demokracie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integrace</dc:creator>
  <cp:lastModifiedBy>Harold</cp:lastModifiedBy>
  <cp:revision>81</cp:revision>
  <dcterms:created xsi:type="dcterms:W3CDTF">2019-01-04T13:10:56Z</dcterms:created>
  <dcterms:modified xsi:type="dcterms:W3CDTF">2020-06-07T20:15:20Z</dcterms:modified>
</cp:coreProperties>
</file>