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274" r:id="rId4"/>
    <p:sldId id="289" r:id="rId5"/>
    <p:sldId id="290" r:id="rId6"/>
    <p:sldId id="275" r:id="rId7"/>
    <p:sldId id="276" r:id="rId8"/>
    <p:sldId id="257" r:id="rId9"/>
    <p:sldId id="283" r:id="rId10"/>
    <p:sldId id="280" r:id="rId11"/>
    <p:sldId id="265" r:id="rId12"/>
    <p:sldId id="270" r:id="rId13"/>
    <p:sldId id="271" r:id="rId14"/>
    <p:sldId id="291" r:id="rId15"/>
    <p:sldId id="292" r:id="rId16"/>
    <p:sldId id="295" r:id="rId17"/>
    <p:sldId id="298" r:id="rId18"/>
    <p:sldId id="293" r:id="rId19"/>
    <p:sldId id="296" r:id="rId20"/>
    <p:sldId id="29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61CD0-235A-3C46-8EA0-0F1DECFB70F4}" type="datetimeFigureOut">
              <a:rPr lang="en-US" smtClean="0"/>
              <a:t>13.10.14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505F9-5293-4C4B-AD89-48CFE38C58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336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54C9A-6EF5-8B49-BA44-07E779553DD5}" type="datetimeFigureOut">
              <a:rPr lang="en-US" smtClean="0"/>
              <a:t>13.10.14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2A492-0F14-9A46-B0BC-14B6FA097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3842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rwegian_Labour_Party" TargetMode="External"/><Relationship Id="rId4" Type="http://schemas.openxmlformats.org/officeDocument/2006/relationships/hyperlink" Target="http://en.wikipedia.org/wiki/Storting" TargetMode="External"/><Relationship Id="rId5" Type="http://schemas.openxmlformats.org/officeDocument/2006/relationships/hyperlink" Target="http://en.wikipedia.org/wiki/Norwegian_parliamentary_election,_1927" TargetMode="External"/><Relationship Id="rId6" Type="http://schemas.openxmlformats.org/officeDocument/2006/relationships/hyperlink" Target="http://en.wikipedia.org/wiki/Norwegian_parliamentary_election,_2009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A492-0F14-9A46-B0BC-14B6FA09759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4035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nb-N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</a:t>
            </a:r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woven</a:t>
            </a:r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</a:t>
            </a:r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,-</a:t>
            </a:r>
            <a:r>
              <a:rPr lang="nb-N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depending</a:t>
            </a:r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 </a:t>
            </a:r>
            <a:r>
              <a:rPr lang="nb-N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</a:t>
            </a:r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</a:t>
            </a:r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</a:t>
            </a:r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make </a:t>
            </a:r>
            <a:r>
              <a:rPr lang="nb-NO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Nordic</a:t>
            </a:r>
            <a:r>
              <a:rPr lang="nb-N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odel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of the highest rates of taxation in the world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extensive public sector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Extensive social insurance systems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Strong unions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Relatively minor wage differences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200" kern="0" dirty="0" smtClean="0">
                <a:latin typeface="+mn-lt"/>
              </a:rPr>
              <a:t>Gender equality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Tripartite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cooperation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200" kern="0" baseline="0" dirty="0" smtClean="0">
                <a:latin typeface="+mn-lt"/>
              </a:rPr>
              <a:t>Labor</a:t>
            </a:r>
            <a:r>
              <a:rPr lang="en-US" sz="1200" kern="0" dirty="0" smtClean="0">
                <a:latin typeface="+mn-lt"/>
              </a:rPr>
              <a:t> market policies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Openness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trade</a:t>
            </a:r>
            <a:endParaRPr kumimoji="0" lang="nb-NO" sz="1200" b="1" i="0" u="none" strike="noStrike" kern="0" cap="none" spc="0" normalizeH="0" baseline="0" noProof="0" dirty="0" smtClean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nb-NO" sz="1200" b="1" i="0" u="none" strike="noStrike" kern="0" cap="none" spc="0" normalizeH="0" baseline="0" noProof="0" dirty="0" smtClean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A492-0F14-9A46-B0BC-14B6FA09759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01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>
                <a:latin typeface="Arial" charset="0"/>
              </a:rPr>
              <a:t>(</a:t>
            </a:r>
            <a:r>
              <a:rPr lang="nb-NO" sz="1200" dirty="0" err="1" smtClean="0">
                <a:latin typeface="Arial" charset="0"/>
              </a:rPr>
              <a:t>figures</a:t>
            </a:r>
            <a:r>
              <a:rPr lang="nb-NO" sz="1200" dirty="0" smtClean="0">
                <a:latin typeface="Arial" charset="0"/>
              </a:rPr>
              <a:t> from 2007-Interparliamentary Union)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862A8-6372-9141-8B40-3092583E9132}" type="slidenum">
              <a:rPr lang="x-none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081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b-NO" dirty="0" err="1" smtClean="0"/>
              <a:t>Politics</a:t>
            </a:r>
            <a:r>
              <a:rPr lang="nb-NO" dirty="0" smtClean="0"/>
              <a:t>:  </a:t>
            </a:r>
            <a:r>
              <a:rPr lang="nb-NO" dirty="0" err="1" smtClean="0"/>
              <a:t>Female</a:t>
            </a:r>
            <a:r>
              <a:rPr lang="nb-NO" dirty="0" smtClean="0"/>
              <a:t> </a:t>
            </a:r>
            <a:r>
              <a:rPr lang="nb-NO" dirty="0" err="1" smtClean="0"/>
              <a:t>participation</a:t>
            </a:r>
            <a:r>
              <a:rPr lang="nb-NO" dirty="0" smtClean="0"/>
              <a:t> in </a:t>
            </a:r>
            <a:r>
              <a:rPr lang="nb-NO" dirty="0" err="1" smtClean="0"/>
              <a:t>politics</a:t>
            </a:r>
            <a:r>
              <a:rPr lang="nb-NO" dirty="0" smtClean="0"/>
              <a:t> has </a:t>
            </a:r>
            <a:r>
              <a:rPr lang="nb-NO" dirty="0" err="1" smtClean="0"/>
              <a:t>increased</a:t>
            </a:r>
            <a:r>
              <a:rPr lang="nb-NO" dirty="0" smtClean="0"/>
              <a:t> </a:t>
            </a:r>
            <a:r>
              <a:rPr lang="nb-NO" dirty="0" err="1" smtClean="0"/>
              <a:t>strongly</a:t>
            </a:r>
            <a:r>
              <a:rPr lang="nb-NO" dirty="0" smtClean="0"/>
              <a:t> </a:t>
            </a:r>
            <a:r>
              <a:rPr lang="nb-NO" dirty="0" err="1" smtClean="0"/>
              <a:t>since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1960 `s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A492-0F14-9A46-B0BC-14B6FA09759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635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After the second world war (during the 1950s and 60s) It was regarded as a good that the women could be a housewife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From the 60s and 70s women started to participate in the working life, and they gained more economic independence.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A492-0F14-9A46-B0BC-14B6FA09759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8948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E13300"/>
              </a:buClr>
            </a:pPr>
            <a:r>
              <a:rPr lang="en-GB" dirty="0" smtClean="0"/>
              <a:t>Business: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13300"/>
              </a:buClr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å styrke kvinners posisjon i næringslivet har Stortinget vedtatt en lov om at hvert av kjønnene skal være representert med minst 40 prosent i styrene til privat eide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allmennaksjeselskaper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(ASA) og noen offentlige eide foretak. Den reguleringen som har fått størst oppmerksomhet i senere tid er kvotering av kvinner til styreverv, som Stortinget vedtok i 2003. For statlige selskaper trådte loven i kraft 1. januar 2004. For allmennaksjeselskapene trådte loven i kraft 1.januar 2006 med to års overgangstid for etablerte selskaper. Da loven ble vedtatt var kvinneandelen i styrene i allmennaksjeselskapene syv prosent. Denne andelen er nå økt til 45 prosent (1.januar 2008). Se nærmere om fakta i boks 14.6.</a:t>
            </a:r>
          </a:p>
          <a:p>
            <a:pPr>
              <a:buClr>
                <a:srgbClr val="E13300"/>
              </a:buClr>
            </a:pPr>
            <a:r>
              <a:rPr lang="en-GB" dirty="0" smtClean="0"/>
              <a:t>State owned and inter-municipal companies complied by January 2006</a:t>
            </a:r>
          </a:p>
          <a:p>
            <a:pPr>
              <a:buClr>
                <a:srgbClr val="E13300"/>
              </a:buClr>
            </a:pPr>
            <a:r>
              <a:rPr lang="en-GB" dirty="0" smtClean="0"/>
              <a:t>The 500 PLCs complied by July 2008</a:t>
            </a:r>
          </a:p>
          <a:p>
            <a:pPr marL="914400" lvl="2" indent="0" eaLnBrk="1" hangingPunct="1"/>
            <a:r>
              <a:rPr lang="en-GB" sz="3200" dirty="0" smtClean="0">
                <a:solidFill>
                  <a:srgbClr val="E13300"/>
                </a:solidFill>
              </a:rPr>
              <a:t> 7 % in 2003</a:t>
            </a:r>
          </a:p>
          <a:p>
            <a:pPr eaLnBrk="1" hangingPunct="1"/>
            <a:endParaRPr lang="en-GB" sz="3200" dirty="0" smtClean="0">
              <a:solidFill>
                <a:srgbClr val="E13300"/>
              </a:solidFill>
            </a:endParaRPr>
          </a:p>
          <a:p>
            <a:pPr eaLnBrk="1" hangingPunct="1">
              <a:buFontTx/>
              <a:buChar char="•"/>
            </a:pPr>
            <a:r>
              <a:rPr lang="en-GB" sz="3200" dirty="0" smtClean="0">
                <a:solidFill>
                  <a:srgbClr val="E13300"/>
                </a:solidFill>
              </a:rPr>
              <a:t> 40 % in 2008!</a:t>
            </a:r>
            <a:endParaRPr lang="nb-NO" sz="3200" dirty="0" smtClean="0"/>
          </a:p>
          <a:p>
            <a:pPr>
              <a:buClr>
                <a:srgbClr val="E13300"/>
              </a:buClr>
            </a:pPr>
            <a:endParaRPr lang="en-GB" dirty="0" smtClean="0"/>
          </a:p>
          <a:p>
            <a:endParaRPr lang="nb-NO" dirty="0" smtClean="0"/>
          </a:p>
          <a:p>
            <a:pPr lvl="1"/>
            <a:r>
              <a:rPr lang="nb-NO" dirty="0" err="1" smtClean="0"/>
              <a:t>Politics</a:t>
            </a:r>
            <a:r>
              <a:rPr lang="nb-NO" dirty="0" smtClean="0"/>
              <a:t>: 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Kvinneandelen i politikken har økt sterkt siden slutten av 1960-tallet.</a:t>
            </a:r>
          </a:p>
          <a:p>
            <a:pPr lvl="1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Etter stortingsvalget er kvinneandelen på Stortinget 40 prosent. </a:t>
            </a:r>
          </a:p>
          <a:p>
            <a:pPr lvl="1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kommunestyrene var kvinneandelen økt fra vel 35 prosent i 2003 til om lag 38 prosent i både i 2007 og 2011. </a:t>
            </a:r>
          </a:p>
          <a:p>
            <a:pPr lvl="1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Andelen kvinnelige ordfører var i 2003 nesten 17 prosent, mens andelen var om lag 22 prosent etter valgene både i 2007 og 2011. </a:t>
            </a:r>
          </a:p>
          <a:p>
            <a:pPr lvl="1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politiske partiene har et viktig ansvar for å sikre en bedre kjønnsmessig balanse i kommunestyrene. De fleste politiske partiene har ordninger med kvoteringer, men praksis varierer fortsatt fra parti til parti.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A492-0F14-9A46-B0BC-14B6FA09759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670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Valgt 1997 – den lille jenta</a:t>
            </a:r>
          </a:p>
          <a:p>
            <a:r>
              <a:rPr lang="nb-NO" dirty="0" smtClean="0"/>
              <a:t>Valgt 1999 – klappet på hodet</a:t>
            </a:r>
          </a:p>
          <a:p>
            <a:r>
              <a:rPr lang="nb-NO" dirty="0" smtClean="0"/>
              <a:t>Møtt argumenter</a:t>
            </a:r>
            <a:r>
              <a:rPr lang="nb-NO" baseline="0" dirty="0" smtClean="0"/>
              <a:t> om at jeg hadde barn, at jeg hadde jobb, at jeg var aktiv andre steder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A492-0F14-9A46-B0BC-14B6FA09759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5551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dirty="0">
              <a:latin typeface="Times New Roman" charset="0"/>
            </a:endParaRPr>
          </a:p>
        </p:txBody>
      </p:sp>
      <p:sp>
        <p:nvSpPr>
          <p:cNvPr id="15363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D976A0-FDCF-A14B-AE29-F9D338B4F600}" type="slidenum">
              <a:rPr lang="x-none" sz="1200" b="0">
                <a:latin typeface="Times New Roman" charset="0"/>
                <a:cs typeface="Times New Roman" charset="0"/>
              </a:rPr>
              <a:pPr/>
              <a:t>17</a:t>
            </a:fld>
            <a:endParaRPr lang="nb-NO" sz="1200" b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nb-NO" dirty="0" smtClean="0"/>
              <a:t>Fortell om Nittedal og kvotering av menn</a:t>
            </a:r>
          </a:p>
          <a:p>
            <a:pPr marL="228600" indent="-228600">
              <a:buFont typeface="+mj-lt"/>
              <a:buAutoNum type="arabicPeriod"/>
            </a:pPr>
            <a:r>
              <a:rPr lang="nb-NO" dirty="0" smtClean="0"/>
              <a:t>Fortell</a:t>
            </a:r>
            <a:r>
              <a:rPr lang="nb-NO" baseline="0" dirty="0" smtClean="0"/>
              <a:t> om nye behov for omsorgsavlastning – få med nye grupper</a:t>
            </a:r>
          </a:p>
          <a:p>
            <a:pPr marL="228600" indent="-228600">
              <a:buFont typeface="+mj-lt"/>
              <a:buAutoNum type="arabicPeriod"/>
            </a:pPr>
            <a:r>
              <a:rPr lang="nb-NO" baseline="0" dirty="0" err="1" smtClean="0"/>
              <a:t>Ortell</a:t>
            </a:r>
            <a:r>
              <a:rPr lang="nb-NO" baseline="0" dirty="0" smtClean="0"/>
              <a:t> om slutten på papir veldet!</a:t>
            </a:r>
          </a:p>
          <a:p>
            <a:pPr marL="228600" indent="-228600">
              <a:buFont typeface="+mj-lt"/>
              <a:buAutoNum type="arabicPeriod"/>
            </a:pPr>
            <a:r>
              <a:rPr lang="nb-NO" baseline="0" dirty="0" smtClean="0"/>
              <a:t>Fortell om din egen historie 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A492-0F14-9A46-B0BC-14B6FA09759D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138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 am so </a:t>
            </a:r>
            <a:r>
              <a:rPr lang="nb-NO" dirty="0" err="1" smtClean="0"/>
              <a:t>pleased</a:t>
            </a:r>
            <a:r>
              <a:rPr lang="nb-NO" dirty="0" smtClean="0"/>
              <a:t> and happy to be </a:t>
            </a:r>
            <a:r>
              <a:rPr lang="nb-NO" dirty="0" err="1" smtClean="0"/>
              <a:t>here</a:t>
            </a:r>
            <a:r>
              <a:rPr lang="nb-NO" dirty="0" smtClean="0"/>
              <a:t> in </a:t>
            </a:r>
            <a:r>
              <a:rPr lang="nb-NO" dirty="0" err="1" smtClean="0"/>
              <a:t>Prague</a:t>
            </a:r>
            <a:r>
              <a:rPr lang="nb-NO" dirty="0" smtClean="0"/>
              <a:t> and </a:t>
            </a:r>
            <a:r>
              <a:rPr lang="nb-NO" dirty="0" err="1" smtClean="0"/>
              <a:t>looking</a:t>
            </a:r>
            <a:r>
              <a:rPr lang="nb-NO" baseline="0" dirty="0" smtClean="0"/>
              <a:t> forward to </a:t>
            </a:r>
            <a:r>
              <a:rPr lang="nb-NO" baseline="0" dirty="0" err="1" smtClean="0"/>
              <a:t>participate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mentoring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programme</a:t>
            </a:r>
            <a:r>
              <a:rPr lang="nb-NO" baseline="0" dirty="0" smtClean="0"/>
              <a:t>.</a:t>
            </a:r>
          </a:p>
          <a:p>
            <a:r>
              <a:rPr lang="nb-NO" baseline="0" dirty="0" smtClean="0"/>
              <a:t>I have </a:t>
            </a:r>
            <a:r>
              <a:rPr lang="nb-NO" baseline="0" dirty="0" err="1" smtClean="0"/>
              <a:t>learned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discussion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quotas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really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going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Czech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republic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I am happy to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Norwegian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experiences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A492-0F14-9A46-B0BC-14B6FA09759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277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A492-0F14-9A46-B0BC-14B6FA09759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611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GB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Parlamentary</a:t>
            </a:r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Constitutional Monarchy, The </a:t>
            </a:r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Labour Party has been the largest party in </a:t>
            </a:r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Parliament ever since the </a:t>
            </a:r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election of 1927 up to the recent </a:t>
            </a:r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2009 election. </a:t>
            </a:r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Shortly you could say that the Labour based government has been</a:t>
            </a:r>
            <a:r>
              <a:rPr lang="en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ruling Norway </a:t>
            </a:r>
            <a:r>
              <a:rPr lang="en-GB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fron</a:t>
            </a:r>
            <a:r>
              <a:rPr lang="en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second word war with the exception of five </a:t>
            </a:r>
            <a:r>
              <a:rPr lang="en-GB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periodes</a:t>
            </a:r>
            <a:r>
              <a:rPr lang="en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 The government we have today won the election in 2013 – the </a:t>
            </a:r>
            <a:r>
              <a:rPr lang="en-GB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electionwas</a:t>
            </a:r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wonby</a:t>
            </a:r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  centre-right coalition obtained a major vote and created government with based on the conservative party and our</a:t>
            </a:r>
            <a:r>
              <a:rPr lang="en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rightwing</a:t>
            </a:r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progressive </a:t>
            </a:r>
            <a:r>
              <a:rPr lang="en-GB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party.The</a:t>
            </a:r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Christian democrats, and </a:t>
            </a:r>
            <a:r>
              <a:rPr lang="en-GB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right parties are supporting the </a:t>
            </a:r>
            <a:r>
              <a:rPr lang="en-GB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gvernment</a:t>
            </a:r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not represented</a:t>
            </a:r>
            <a:r>
              <a:rPr lang="en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it.</a:t>
            </a:r>
            <a:endParaRPr lang="en-GB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noProof="0" dirty="0" smtClean="0">
                <a:latin typeface="Calibri" charset="0"/>
              </a:rPr>
              <a:t>Population I about 5 million…less than half of the population</a:t>
            </a:r>
            <a:r>
              <a:rPr lang="en-GB" baseline="0" noProof="0" dirty="0" smtClean="0">
                <a:latin typeface="Calibri" charset="0"/>
              </a:rPr>
              <a:t> of Check republic…</a:t>
            </a:r>
          </a:p>
          <a:p>
            <a:r>
              <a:rPr lang="en-GB" baseline="0" noProof="0" dirty="0" smtClean="0">
                <a:latin typeface="Calibri" charset="0"/>
              </a:rPr>
              <a:t>Not EU members,- an economy mainly based on oil, gas, offshore,  and fish </a:t>
            </a:r>
          </a:p>
          <a:p>
            <a:r>
              <a:rPr lang="en-GB" baseline="0" noProof="0" dirty="0" smtClean="0">
                <a:latin typeface="Calibri" charset="0"/>
              </a:rPr>
              <a:t>Employment rate is high,- among the highest in the word for women</a:t>
            </a:r>
          </a:p>
          <a:p>
            <a:r>
              <a:rPr lang="en-GB" baseline="0" noProof="0" dirty="0" smtClean="0">
                <a:latin typeface="Calibri" charset="0"/>
              </a:rPr>
              <a:t>Unemployment is low</a:t>
            </a:r>
            <a:endParaRPr lang="en-GB" noProof="0" dirty="0">
              <a:latin typeface="Calibri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2697" indent="-28180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7227" indent="-22544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8117" indent="-22544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9008" indent="-22544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9899" indent="-225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789" indent="-225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1680" indent="-225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2570" indent="-225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33F752-B475-5449-90E7-3451638D8732}" type="slidenum">
              <a:rPr lang="nb-NO">
                <a:latin typeface="Calibri" charset="0"/>
              </a:rPr>
              <a:pPr eaLnBrk="1" hangingPunct="1"/>
              <a:t>4</a:t>
            </a:fld>
            <a:endParaRPr lang="nb-NO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862A8-6372-9141-8B40-3092583E9132}" type="slidenum">
              <a:rPr lang="x-none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405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A492-0F14-9A46-B0BC-14B6FA09759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35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It is </a:t>
            </a:r>
            <a:r>
              <a:rPr lang="nb-NO" dirty="0" err="1" smtClean="0"/>
              <a:t>possible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is so </a:t>
            </a:r>
            <a:r>
              <a:rPr lang="nb-NO" dirty="0" err="1" smtClean="0"/>
              <a:t>much</a:t>
            </a:r>
            <a:r>
              <a:rPr lang="nb-NO" dirty="0" smtClean="0"/>
              <a:t> just </a:t>
            </a:r>
            <a:r>
              <a:rPr lang="nb-NO" dirty="0" err="1" smtClean="0"/>
              <a:t>basic</a:t>
            </a:r>
            <a:r>
              <a:rPr lang="nb-NO" dirty="0" smtClean="0"/>
              <a:t> to </a:t>
            </a:r>
            <a:r>
              <a:rPr lang="nb-NO" dirty="0" err="1" smtClean="0"/>
              <a:t>you</a:t>
            </a:r>
            <a:r>
              <a:rPr lang="nb-NO" dirty="0" smtClean="0"/>
              <a:t>…</a:t>
            </a:r>
            <a:r>
              <a:rPr lang="nb-NO" dirty="0" err="1" smtClean="0"/>
              <a:t>but</a:t>
            </a:r>
            <a:r>
              <a:rPr lang="nb-NO" dirty="0" smtClean="0"/>
              <a:t> I </a:t>
            </a:r>
            <a:r>
              <a:rPr lang="nb-NO" dirty="0" err="1" smtClean="0"/>
              <a:t>find</a:t>
            </a:r>
            <a:r>
              <a:rPr lang="nb-NO" dirty="0" smtClean="0"/>
              <a:t> it hard…not to </a:t>
            </a:r>
            <a:r>
              <a:rPr lang="nb-NO" dirty="0" err="1" smtClean="0"/>
              <a:t>say</a:t>
            </a:r>
            <a:r>
              <a:rPr lang="nb-NO" dirty="0" smtClean="0"/>
              <a:t> impossible to present </a:t>
            </a:r>
            <a:r>
              <a:rPr lang="nb-NO" dirty="0" err="1" smtClean="0"/>
              <a:t>the</a:t>
            </a:r>
            <a:r>
              <a:rPr lang="nb-NO" dirty="0" smtClean="0"/>
              <a:t> Norwegian </a:t>
            </a:r>
            <a:r>
              <a:rPr lang="nb-NO" dirty="0" err="1" smtClean="0"/>
              <a:t>Quotas</a:t>
            </a:r>
            <a:r>
              <a:rPr lang="nb-NO" dirty="0" smtClean="0"/>
              <a:t> </a:t>
            </a:r>
            <a:r>
              <a:rPr lang="nb-NO" dirty="0" err="1" smtClean="0"/>
              <a:t>without</a:t>
            </a:r>
            <a:r>
              <a:rPr lang="nb-NO" dirty="0" smtClean="0"/>
              <a:t> </a:t>
            </a:r>
            <a:r>
              <a:rPr lang="nb-NO" dirty="0" err="1" smtClean="0"/>
              <a:t>presenting</a:t>
            </a:r>
            <a:r>
              <a:rPr lang="nb-NO" dirty="0" smtClean="0"/>
              <a:t> just a </a:t>
            </a:r>
            <a:r>
              <a:rPr lang="nb-NO" dirty="0" err="1" smtClean="0"/>
              <a:t>brief</a:t>
            </a:r>
            <a:r>
              <a:rPr lang="nb-NO" dirty="0" smtClean="0"/>
              <a:t> </a:t>
            </a:r>
            <a:r>
              <a:rPr lang="nb-NO" dirty="0" err="1" smtClean="0"/>
              <a:t>introduction</a:t>
            </a:r>
            <a:r>
              <a:rPr lang="nb-NO" dirty="0" smtClean="0"/>
              <a:t> to  </a:t>
            </a:r>
            <a:r>
              <a:rPr lang="nb-NO" dirty="0" err="1" smtClean="0"/>
              <a:t>the</a:t>
            </a:r>
            <a:r>
              <a:rPr lang="nb-NO" dirty="0" smtClean="0"/>
              <a:t> Norwegian /Nordic Model to </a:t>
            </a:r>
            <a:r>
              <a:rPr lang="nb-NO" dirty="0" err="1" smtClean="0"/>
              <a:t>you</a:t>
            </a:r>
            <a:r>
              <a:rPr lang="nb-NO" dirty="0" smtClean="0"/>
              <a:t>…</a:t>
            </a:r>
          </a:p>
          <a:p>
            <a:endParaRPr lang="nb-NO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latin typeface="Times New Roman" charset="0"/>
              </a:rPr>
              <a:t>	It has </a:t>
            </a:r>
            <a:r>
              <a:rPr lang="nb-NO" dirty="0" err="1" smtClean="0">
                <a:latin typeface="Times New Roman" charset="0"/>
              </a:rPr>
              <a:t>been</a:t>
            </a:r>
            <a:r>
              <a:rPr lang="nb-NO" dirty="0" smtClean="0">
                <a:latin typeface="Times New Roman" charset="0"/>
              </a:rPr>
              <a:t> a mutual </a:t>
            </a:r>
            <a:r>
              <a:rPr lang="nb-NO" dirty="0" err="1" smtClean="0">
                <a:latin typeface="Times New Roman" charset="0"/>
              </a:rPr>
              <a:t>exhcange</a:t>
            </a:r>
            <a:r>
              <a:rPr lang="nb-NO" dirty="0" smtClean="0">
                <a:latin typeface="Times New Roman" charset="0"/>
              </a:rPr>
              <a:t> </a:t>
            </a:r>
            <a:r>
              <a:rPr lang="nb-NO" dirty="0" err="1" smtClean="0">
                <a:latin typeface="Times New Roman" charset="0"/>
              </a:rPr>
              <a:t>of</a:t>
            </a:r>
            <a:r>
              <a:rPr lang="nb-NO" dirty="0" smtClean="0">
                <a:latin typeface="Times New Roman" charset="0"/>
              </a:rPr>
              <a:t> </a:t>
            </a:r>
            <a:r>
              <a:rPr lang="nb-NO" dirty="0" err="1" smtClean="0">
                <a:latin typeface="Times New Roman" charset="0"/>
              </a:rPr>
              <a:t>ideas</a:t>
            </a:r>
            <a:r>
              <a:rPr lang="nb-NO" baseline="0" dirty="0" smtClean="0">
                <a:latin typeface="Times New Roman" charset="0"/>
              </a:rPr>
              <a:t> in </a:t>
            </a:r>
            <a:r>
              <a:rPr lang="nb-NO" baseline="0" dirty="0" err="1" smtClean="0">
                <a:latin typeface="Times New Roman" charset="0"/>
              </a:rPr>
              <a:t>building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the</a:t>
            </a:r>
            <a:r>
              <a:rPr lang="nb-NO" baseline="0" dirty="0" smtClean="0">
                <a:latin typeface="Times New Roman" charset="0"/>
              </a:rPr>
              <a:t> Norwegian an </a:t>
            </a:r>
            <a:r>
              <a:rPr lang="nb-NO" baseline="0" dirty="0" err="1" smtClean="0">
                <a:latin typeface="Times New Roman" charset="0"/>
              </a:rPr>
              <a:t>the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other</a:t>
            </a:r>
            <a:r>
              <a:rPr lang="nb-NO" baseline="0" dirty="0" smtClean="0">
                <a:latin typeface="Times New Roman" charset="0"/>
              </a:rPr>
              <a:t> Nordic </a:t>
            </a:r>
            <a:r>
              <a:rPr lang="nb-NO" baseline="0" dirty="0" err="1" smtClean="0">
                <a:latin typeface="Times New Roman" charset="0"/>
              </a:rPr>
              <a:t>countries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society</a:t>
            </a:r>
            <a:r>
              <a:rPr lang="nb-NO" baseline="0" dirty="0" smtClean="0">
                <a:latin typeface="Times New Roman" charset="0"/>
              </a:rPr>
              <a:t>.  A lot is </a:t>
            </a:r>
            <a:r>
              <a:rPr lang="nb-NO" baseline="0" dirty="0" err="1" smtClean="0">
                <a:latin typeface="Times New Roman" charset="0"/>
              </a:rPr>
              <a:t>appearantly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shared</a:t>
            </a:r>
            <a:r>
              <a:rPr lang="nb-NO" baseline="0" dirty="0" smtClean="0">
                <a:latin typeface="Times New Roman" charset="0"/>
              </a:rPr>
              <a:t> ,- a lot is </a:t>
            </a:r>
            <a:r>
              <a:rPr lang="nb-NO" baseline="0" dirty="0" err="1" smtClean="0">
                <a:latin typeface="Times New Roman" charset="0"/>
              </a:rPr>
              <a:t>pretty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much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alike</a:t>
            </a:r>
            <a:r>
              <a:rPr lang="nb-NO" baseline="0" dirty="0" smtClean="0">
                <a:latin typeface="Times New Roman" charset="0"/>
              </a:rPr>
              <a:t>,- </a:t>
            </a:r>
            <a:r>
              <a:rPr lang="nb-NO" baseline="0" dirty="0" err="1" smtClean="0">
                <a:latin typeface="Times New Roman" charset="0"/>
              </a:rPr>
              <a:t>but</a:t>
            </a:r>
            <a:r>
              <a:rPr lang="nb-NO" baseline="0" dirty="0" smtClean="0">
                <a:latin typeface="Times New Roman" charset="0"/>
              </a:rPr>
              <a:t> be,- </a:t>
            </a:r>
            <a:r>
              <a:rPr lang="nb-NO" baseline="0" dirty="0" err="1" smtClean="0">
                <a:latin typeface="Times New Roman" charset="0"/>
              </a:rPr>
              <a:t>there</a:t>
            </a:r>
            <a:r>
              <a:rPr lang="nb-NO" baseline="0" dirty="0" smtClean="0">
                <a:latin typeface="Times New Roman" charset="0"/>
              </a:rPr>
              <a:t> ARE </a:t>
            </a:r>
            <a:r>
              <a:rPr lang="nb-NO" baseline="0" dirty="0" err="1" smtClean="0">
                <a:latin typeface="Times New Roman" charset="0"/>
              </a:rPr>
              <a:t>also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differences</a:t>
            </a:r>
            <a:r>
              <a:rPr lang="nb-NO" baseline="0" dirty="0" smtClean="0">
                <a:latin typeface="Times New Roman" charset="0"/>
              </a:rPr>
              <a:t>!  I am sure </a:t>
            </a:r>
            <a:r>
              <a:rPr lang="nb-NO" baseline="0" dirty="0" err="1" smtClean="0">
                <a:latin typeface="Times New Roman" charset="0"/>
              </a:rPr>
              <a:t>theese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will</a:t>
            </a:r>
            <a:r>
              <a:rPr lang="nb-NO" baseline="0" dirty="0" smtClean="0">
                <a:latin typeface="Times New Roman" charset="0"/>
              </a:rPr>
              <a:t> be pin-</a:t>
            </a:r>
            <a:r>
              <a:rPr lang="nb-NO" baseline="0" dirty="0" err="1" smtClean="0">
                <a:latin typeface="Times New Roman" charset="0"/>
              </a:rPr>
              <a:t>pointed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on</a:t>
            </a:r>
            <a:r>
              <a:rPr lang="nb-NO" baseline="0" dirty="0" smtClean="0">
                <a:latin typeface="Times New Roman" charset="0"/>
              </a:rPr>
              <a:t> later on. Here I </a:t>
            </a:r>
            <a:r>
              <a:rPr lang="nb-NO" baseline="0" dirty="0" err="1" smtClean="0">
                <a:latin typeface="Times New Roman" charset="0"/>
              </a:rPr>
              <a:t>will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concentrate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of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the</a:t>
            </a:r>
            <a:r>
              <a:rPr lang="nb-NO" baseline="0" dirty="0" smtClean="0">
                <a:latin typeface="Times New Roman" charset="0"/>
              </a:rPr>
              <a:t> major lines: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A492-0F14-9A46-B0BC-14B6FA09759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9317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>
                <a:latin typeface="Times New Roman" charset="0"/>
              </a:rPr>
              <a:t>What</a:t>
            </a:r>
            <a:r>
              <a:rPr lang="nb-NO" dirty="0" smtClean="0">
                <a:latin typeface="Times New Roman" charset="0"/>
              </a:rPr>
              <a:t> </a:t>
            </a:r>
            <a:r>
              <a:rPr lang="nb-NO" dirty="0" err="1" smtClean="0">
                <a:latin typeface="Times New Roman" charset="0"/>
              </a:rPr>
              <a:t>kind</a:t>
            </a:r>
            <a:r>
              <a:rPr lang="nb-NO" dirty="0" smtClean="0">
                <a:latin typeface="Times New Roman" charset="0"/>
              </a:rPr>
              <a:t> </a:t>
            </a:r>
            <a:r>
              <a:rPr lang="nb-NO" dirty="0" err="1" smtClean="0">
                <a:latin typeface="Times New Roman" charset="0"/>
              </a:rPr>
              <a:t>of</a:t>
            </a:r>
            <a:r>
              <a:rPr lang="nb-NO" dirty="0" smtClean="0">
                <a:latin typeface="Times New Roman" charset="0"/>
              </a:rPr>
              <a:t> </a:t>
            </a:r>
            <a:r>
              <a:rPr lang="nb-NO" dirty="0" err="1" smtClean="0">
                <a:latin typeface="Times New Roman" charset="0"/>
              </a:rPr>
              <a:t>Society</a:t>
            </a:r>
            <a:r>
              <a:rPr lang="nb-NO" dirty="0" smtClean="0">
                <a:latin typeface="Times New Roman" charset="0"/>
              </a:rPr>
              <a:t> </a:t>
            </a:r>
            <a:r>
              <a:rPr lang="nb-NO" dirty="0" err="1" smtClean="0">
                <a:latin typeface="Times New Roman" charset="0"/>
              </a:rPr>
              <a:t>did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this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model</a:t>
            </a:r>
            <a:r>
              <a:rPr lang="nb-NO" baseline="0" dirty="0" smtClean="0">
                <a:latin typeface="Times New Roman" charset="0"/>
              </a:rPr>
              <a:t> make ???  </a:t>
            </a:r>
            <a:r>
              <a:rPr lang="nb-NO" dirty="0" smtClean="0">
                <a:latin typeface="Times New Roman" charset="0"/>
              </a:rPr>
              <a:t>How </a:t>
            </a:r>
            <a:r>
              <a:rPr lang="nb-NO" dirty="0" err="1" smtClean="0">
                <a:latin typeface="Times New Roman" charset="0"/>
              </a:rPr>
              <a:t>did</a:t>
            </a:r>
            <a:r>
              <a:rPr lang="nb-NO" dirty="0" smtClean="0">
                <a:latin typeface="Times New Roman" charset="0"/>
              </a:rPr>
              <a:t> </a:t>
            </a:r>
            <a:r>
              <a:rPr lang="nb-NO" dirty="0" err="1" smtClean="0">
                <a:latin typeface="Times New Roman" charset="0"/>
              </a:rPr>
              <a:t>we</a:t>
            </a:r>
            <a:r>
              <a:rPr lang="nb-NO" dirty="0" smtClean="0">
                <a:latin typeface="Times New Roman" charset="0"/>
              </a:rPr>
              <a:t> make </a:t>
            </a:r>
            <a:r>
              <a:rPr lang="nb-NO" dirty="0" err="1" smtClean="0">
                <a:latin typeface="Times New Roman" charset="0"/>
              </a:rPr>
              <a:t>our</a:t>
            </a:r>
            <a:r>
              <a:rPr lang="nb-NO" dirty="0" smtClean="0">
                <a:latin typeface="Times New Roman" charset="0"/>
              </a:rPr>
              <a:t> </a:t>
            </a:r>
            <a:r>
              <a:rPr lang="nb-NO" dirty="0" err="1" smtClean="0">
                <a:latin typeface="Times New Roman" charset="0"/>
              </a:rPr>
              <a:t>society</a:t>
            </a:r>
            <a:r>
              <a:rPr lang="nb-NO" dirty="0" smtClean="0">
                <a:latin typeface="Times New Roman" charset="0"/>
              </a:rPr>
              <a:t>…and </a:t>
            </a:r>
            <a:r>
              <a:rPr lang="nb-NO" dirty="0" err="1" smtClean="0">
                <a:latin typeface="Times New Roman" charset="0"/>
              </a:rPr>
              <a:t>what</a:t>
            </a:r>
            <a:r>
              <a:rPr lang="nb-NO" dirty="0" smtClean="0">
                <a:latin typeface="Times New Roman" charset="0"/>
              </a:rPr>
              <a:t> is </a:t>
            </a:r>
            <a:r>
              <a:rPr lang="nb-NO" dirty="0" err="1" smtClean="0">
                <a:latin typeface="Times New Roman" charset="0"/>
              </a:rPr>
              <a:t>this</a:t>
            </a:r>
            <a:r>
              <a:rPr lang="nb-NO" dirty="0" smtClean="0">
                <a:latin typeface="Times New Roman" charset="0"/>
              </a:rPr>
              <a:t> Model </a:t>
            </a:r>
            <a:r>
              <a:rPr lang="nb-NO" dirty="0" err="1" smtClean="0">
                <a:latin typeface="Times New Roman" charset="0"/>
              </a:rPr>
              <a:t>that</a:t>
            </a:r>
            <a:r>
              <a:rPr lang="nb-NO" baseline="0" dirty="0" smtClean="0">
                <a:latin typeface="Times New Roman" charset="0"/>
              </a:rPr>
              <a:t> is so </a:t>
            </a:r>
            <a:r>
              <a:rPr lang="nb-NO" baseline="0" dirty="0" err="1" smtClean="0">
                <a:latin typeface="Times New Roman" charset="0"/>
              </a:rPr>
              <a:t>much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reaching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international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interest</a:t>
            </a:r>
            <a:r>
              <a:rPr lang="nb-NO" baseline="0" dirty="0" smtClean="0">
                <a:latin typeface="Times New Roman" charset="0"/>
              </a:rPr>
              <a:t>…  How </a:t>
            </a:r>
            <a:r>
              <a:rPr lang="nb-NO" baseline="0" dirty="0" err="1" smtClean="0">
                <a:latin typeface="Times New Roman" charset="0"/>
              </a:rPr>
              <a:t>did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we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become</a:t>
            </a:r>
            <a:r>
              <a:rPr lang="nb-NO" baseline="0" dirty="0" smtClean="0">
                <a:latin typeface="Times New Roman" charset="0"/>
              </a:rPr>
              <a:t> a country </a:t>
            </a:r>
            <a:r>
              <a:rPr lang="nb-NO" baseline="0" dirty="0" err="1" smtClean="0">
                <a:latin typeface="Times New Roman" charset="0"/>
              </a:rPr>
              <a:t>described</a:t>
            </a:r>
            <a:r>
              <a:rPr lang="nb-NO" baseline="0" dirty="0" smtClean="0">
                <a:latin typeface="Times New Roman" charset="0"/>
              </a:rPr>
              <a:t> as </a:t>
            </a:r>
            <a:r>
              <a:rPr lang="nb-NO" baseline="0" dirty="0" err="1" smtClean="0">
                <a:latin typeface="Times New Roman" charset="0"/>
              </a:rPr>
              <a:t>this</a:t>
            </a:r>
            <a:r>
              <a:rPr lang="nb-NO" baseline="0" dirty="0" smtClean="0">
                <a:latin typeface="Times New Roman" charset="0"/>
              </a:rPr>
              <a:t> </a:t>
            </a:r>
            <a:r>
              <a:rPr lang="nb-NO" baseline="0" dirty="0" err="1" smtClean="0">
                <a:latin typeface="Times New Roman" charset="0"/>
              </a:rPr>
              <a:t>illustration</a:t>
            </a:r>
            <a:r>
              <a:rPr lang="nb-NO" baseline="0" dirty="0" smtClean="0">
                <a:latin typeface="Times New Roman" charset="0"/>
              </a:rPr>
              <a:t> shows in Economist last </a:t>
            </a:r>
            <a:r>
              <a:rPr lang="nb-NO" baseline="0" dirty="0" err="1" smtClean="0">
                <a:latin typeface="Times New Roman" charset="0"/>
              </a:rPr>
              <a:t>year</a:t>
            </a:r>
            <a:r>
              <a:rPr lang="nb-NO" baseline="0" dirty="0" smtClean="0">
                <a:latin typeface="Times New Roman" charset="0"/>
              </a:rPr>
              <a:t>….</a:t>
            </a:r>
            <a:endParaRPr lang="nb-NO" dirty="0" smtClean="0">
              <a:latin typeface="Times New Roman" charset="0"/>
            </a:endParaRPr>
          </a:p>
          <a:p>
            <a:endParaRPr lang="nb-NO" dirty="0" smtClean="0">
              <a:latin typeface="Times New Roman" charset="0"/>
            </a:endParaRP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Norway is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sucessfull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countries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regarding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equality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sexes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it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iwas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last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best country to be a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</a:t>
            </a:r>
          </a:p>
          <a:p>
            <a:pPr lvl="0"/>
            <a:endParaRPr lang="nb-N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,-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globally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situation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different.  UN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billion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living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extreeme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powerty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wich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70%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 time 2/3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labour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done by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half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owning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1%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property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land and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10%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earings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 smtClean="0">
              <a:latin typeface="Times New Roman" charset="0"/>
            </a:endParaRPr>
          </a:p>
          <a:p>
            <a:endParaRPr lang="nb-NO" dirty="0" smtClean="0">
              <a:latin typeface="Times New Roman" charset="0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A492-0F14-9A46-B0BC-14B6FA09759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606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Wel</a:t>
            </a:r>
            <a:r>
              <a:rPr lang="nb-NO" dirty="0" smtClean="0"/>
              <a:t>,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claim</a:t>
            </a:r>
            <a:r>
              <a:rPr lang="nb-NO" dirty="0" smtClean="0"/>
              <a:t>,-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is not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answer</a:t>
            </a:r>
            <a:r>
              <a:rPr lang="nb-NO" dirty="0" smtClean="0"/>
              <a:t>….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resources</a:t>
            </a:r>
            <a:r>
              <a:rPr lang="nb-NO" dirty="0" smtClean="0"/>
              <a:t>….and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course</a:t>
            </a:r>
            <a:r>
              <a:rPr lang="nb-NO" dirty="0" smtClean="0"/>
              <a:t> </a:t>
            </a:r>
            <a:r>
              <a:rPr lang="nb-NO" dirty="0" err="1" smtClean="0"/>
              <a:t>hey</a:t>
            </a:r>
            <a:r>
              <a:rPr lang="nb-NO" dirty="0" smtClean="0"/>
              <a:t> have </a:t>
            </a:r>
            <a:r>
              <a:rPr lang="nb-NO" dirty="0" err="1" smtClean="0"/>
              <a:t>been</a:t>
            </a:r>
            <a:r>
              <a:rPr lang="nb-NO" dirty="0" smtClean="0"/>
              <a:t> </a:t>
            </a:r>
            <a:r>
              <a:rPr lang="nb-NO" dirty="0" err="1" smtClean="0"/>
              <a:t>helping</a:t>
            </a:r>
            <a:r>
              <a:rPr lang="nb-NO" dirty="0" smtClean="0"/>
              <a:t>,-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oil</a:t>
            </a:r>
            <a:r>
              <a:rPr lang="nb-NO" dirty="0" smtClean="0"/>
              <a:t> and gas is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counting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12 </a:t>
            </a:r>
            <a:r>
              <a:rPr lang="nb-NO" baseline="0" dirty="0" err="1" smtClean="0"/>
              <a:t>percent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national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assets</a:t>
            </a:r>
            <a:r>
              <a:rPr lang="nb-NO" baseline="0" dirty="0" smtClean="0"/>
              <a:t>….75 %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it is is </a:t>
            </a:r>
            <a:r>
              <a:rPr lang="nb-NO" baseline="0" dirty="0" err="1" smtClean="0"/>
              <a:t>based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value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our</a:t>
            </a:r>
            <a:r>
              <a:rPr lang="nb-NO" baseline="0" dirty="0" smtClean="0"/>
              <a:t> human </a:t>
            </a:r>
            <a:r>
              <a:rPr lang="nb-NO" baseline="0" dirty="0" err="1" smtClean="0"/>
              <a:t>resources</a:t>
            </a:r>
            <a:r>
              <a:rPr lang="nb-NO" baseline="0" dirty="0" smtClean="0"/>
              <a:t> .</a:t>
            </a:r>
          </a:p>
          <a:p>
            <a:endParaRPr lang="nb-NO" baseline="0" dirty="0" smtClean="0"/>
          </a:p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believe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is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human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makes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country. 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¾ av vår nasjonalformue.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believe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welfare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sustainabiity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welfare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labour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 This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challanged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in times to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due to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eldering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nb-N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Norway has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willing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political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like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quotas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to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succeed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Quotas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not just not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easy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comming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,-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still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controversial in Norway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A492-0F14-9A46-B0BC-14B6FA09759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008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4998-6E93-104A-885B-7B09AC376305}" type="datetime1">
              <a:rPr lang="nb-NO" smtClean="0"/>
              <a:t>13.10.14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F0D1-C3CA-9042-8117-68BA0037FF0F}" type="datetime1">
              <a:rPr lang="nb-NO" smtClean="0"/>
              <a:t>13.10.14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CBB2-AEDC-BA40-A86C-D4B7B01991ED}" type="datetime1">
              <a:rPr lang="nb-NO" smtClean="0"/>
              <a:t>13.10.14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C253-42ED-B545-8AA7-0D2991232B64}" type="datetime1">
              <a:rPr lang="nb-NO" smtClean="0"/>
              <a:t>13.10.14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1DCC-C5CB-D540-A591-1C7D86F1C951}" type="datetime1">
              <a:rPr lang="nb-NO" smtClean="0"/>
              <a:t>13.10.14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727A-CAD0-694C-972F-C078AA56C09D}" type="datetime1">
              <a:rPr lang="nb-NO" smtClean="0"/>
              <a:t>13.10.14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3521-3DAE-0644-9527-1B119E4B57A8}" type="datetime1">
              <a:rPr lang="nb-NO" smtClean="0"/>
              <a:t>13.10.14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1C182-86DD-9942-9AA5-B7D82CE4C0EE}" type="datetime1">
              <a:rPr lang="nb-NO" smtClean="0"/>
              <a:t>13.10.14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2BE4-F345-A348-856F-3B38A43803C0}" type="datetime1">
              <a:rPr lang="nb-NO" smtClean="0"/>
              <a:t>13.10.14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8AF3-1F1B-094A-947D-70F385BB3184}" type="datetime1">
              <a:rPr lang="nb-NO" smtClean="0"/>
              <a:t>13.10.14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B8DC-CE4A-0941-AD42-F00F47270F77}" type="datetime1">
              <a:rPr lang="nb-NO" smtClean="0"/>
              <a:t>13.10.14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71E1-985A-4B40-9AC8-27F8B3B292A6}" type="datetime1">
              <a:rPr lang="nb-NO" smtClean="0"/>
              <a:t>13.10.14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E41114-06DA-AD4B-8571-E1FDF9B25728}" type="datetime1">
              <a:rPr lang="nb-NO" smtClean="0"/>
              <a:t>13.10.14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Gender equality and Quotas in Norway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Praha, </a:t>
            </a:r>
            <a:r>
              <a:rPr lang="nb-NO" dirty="0" err="1" smtClean="0"/>
              <a:t>October</a:t>
            </a:r>
            <a:r>
              <a:rPr lang="nb-NO" dirty="0" smtClean="0"/>
              <a:t> 13th 2014</a:t>
            </a:r>
          </a:p>
          <a:p>
            <a:endParaRPr lang="en-GB" dirty="0" smtClean="0"/>
          </a:p>
          <a:p>
            <a:r>
              <a:rPr lang="nb-NO" dirty="0" smtClean="0"/>
              <a:t>Gina </a:t>
            </a:r>
            <a:r>
              <a:rPr lang="nb-NO" dirty="0" smtClean="0"/>
              <a:t>Lund and Hilde Thorkildsen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128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8591551" cy="1336956"/>
          </a:xfrm>
        </p:spPr>
        <p:txBody>
          <a:bodyPr/>
          <a:lstStyle/>
          <a:p>
            <a:r>
              <a:rPr lang="en-US" dirty="0" smtClean="0"/>
              <a:t>The Nordic model –</a:t>
            </a:r>
            <a:br>
              <a:rPr lang="en-US" dirty="0" smtClean="0"/>
            </a:br>
            <a:r>
              <a:rPr lang="en-US" dirty="0" smtClean="0"/>
              <a:t> a threefold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3" descr="F:\Documents\My Pictures\Pen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40"/>
            <a:ext cx="2987780" cy="5689850"/>
          </a:xfrm>
          <a:prstGeom prst="rect">
            <a:avLst/>
          </a:prstGeom>
          <a:noFill/>
        </p:spPr>
      </p:pic>
      <p:sp>
        <p:nvSpPr>
          <p:cNvPr id="8" name="TekstSylinder 14"/>
          <p:cNvSpPr txBox="1"/>
          <p:nvPr/>
        </p:nvSpPr>
        <p:spPr>
          <a:xfrm>
            <a:off x="107380" y="3750163"/>
            <a:ext cx="2664370" cy="830997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 </a:t>
            </a:r>
            <a:r>
              <a:rPr lang="nb-NO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economic</a:t>
            </a:r>
            <a:r>
              <a:rPr lang="nb-NO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nb-NO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model</a:t>
            </a:r>
            <a:endParaRPr lang="nb-NO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Picture 4" descr="\\prins1\brukere\MOK\Documents\My Pictures\sy9bf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80" y="1556740"/>
            <a:ext cx="3024420" cy="5400751"/>
          </a:xfrm>
          <a:prstGeom prst="rect">
            <a:avLst/>
          </a:prstGeom>
          <a:noFill/>
        </p:spPr>
      </p:pic>
      <p:pic>
        <p:nvPicPr>
          <p:cNvPr id="10" name="Picture 5" descr="\\prins1\brukere\MOK\Documents\My Pictures\sy8d3a5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930" y="1556740"/>
            <a:ext cx="3133070" cy="6877470"/>
          </a:xfrm>
          <a:prstGeom prst="rect">
            <a:avLst/>
          </a:prstGeom>
          <a:noFill/>
        </p:spPr>
      </p:pic>
      <p:sp>
        <p:nvSpPr>
          <p:cNvPr id="11" name="TekstSylinder 15"/>
          <p:cNvSpPr txBox="1"/>
          <p:nvPr/>
        </p:nvSpPr>
        <p:spPr>
          <a:xfrm>
            <a:off x="3131800" y="3750163"/>
            <a:ext cx="2736380" cy="830997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 </a:t>
            </a:r>
            <a:r>
              <a:rPr lang="nb-NO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labor</a:t>
            </a:r>
            <a:r>
              <a:rPr lang="nb-NO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market </a:t>
            </a:r>
            <a:r>
              <a:rPr lang="nb-NO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model</a:t>
            </a:r>
            <a:endParaRPr lang="nb-NO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kstSylinder 16"/>
          <p:cNvSpPr txBox="1"/>
          <p:nvPr/>
        </p:nvSpPr>
        <p:spPr>
          <a:xfrm>
            <a:off x="6300240" y="3717040"/>
            <a:ext cx="2520350" cy="904863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 </a:t>
            </a:r>
            <a:r>
              <a:rPr lang="nb-NO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welfare</a:t>
            </a:r>
            <a:r>
              <a:rPr lang="nb-NO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b-NO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model</a:t>
            </a:r>
            <a:endParaRPr lang="nb-NO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kstSylinder 9"/>
          <p:cNvSpPr txBox="1"/>
          <p:nvPr/>
        </p:nvSpPr>
        <p:spPr>
          <a:xfrm>
            <a:off x="7236370" y="6495239"/>
            <a:ext cx="1872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nb-NO" sz="900" b="0" dirty="0" smtClean="0">
                <a:solidFill>
                  <a:schemeClr val="tx1"/>
                </a:solidFill>
              </a:rPr>
              <a:t>Photo: </a:t>
            </a:r>
            <a:r>
              <a:rPr lang="nb-NO" sz="900" b="0" dirty="0" err="1" smtClean="0">
                <a:solidFill>
                  <a:schemeClr val="tx1"/>
                </a:solidFill>
              </a:rPr>
              <a:t>Scanpix</a:t>
            </a:r>
            <a:endParaRPr lang="nb-NO" sz="900" b="0" dirty="0">
              <a:solidFill>
                <a:schemeClr val="tx1"/>
              </a:solidFill>
            </a:endParaRPr>
          </a:p>
        </p:txBody>
      </p:sp>
      <p:sp>
        <p:nvSpPr>
          <p:cNvPr id="14" name="TekstSylinder 10"/>
          <p:cNvSpPr txBox="1"/>
          <p:nvPr/>
        </p:nvSpPr>
        <p:spPr>
          <a:xfrm>
            <a:off x="4067930" y="6495239"/>
            <a:ext cx="1872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nb-NO" sz="900" b="0" dirty="0" smtClean="0">
                <a:solidFill>
                  <a:schemeClr val="tx1"/>
                </a:solidFill>
              </a:rPr>
              <a:t>Photo: </a:t>
            </a:r>
            <a:r>
              <a:rPr lang="nb-NO" sz="900" b="0" dirty="0" err="1" smtClean="0">
                <a:solidFill>
                  <a:schemeClr val="tx1"/>
                </a:solidFill>
              </a:rPr>
              <a:t>Scanpix</a:t>
            </a:r>
            <a:endParaRPr lang="nb-NO" sz="9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3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/>
          <p:cNvSpPr>
            <a:spLocks noGrp="1"/>
          </p:cNvSpPr>
          <p:nvPr>
            <p:ph type="title"/>
          </p:nvPr>
        </p:nvSpPr>
        <p:spPr>
          <a:xfrm>
            <a:off x="395288" y="642938"/>
            <a:ext cx="8497887" cy="960437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Women in politics -</a:t>
            </a:r>
            <a:r>
              <a:rPr lang="en-GB" sz="4000" b="1" dirty="0" err="1" smtClean="0"/>
              <a:t>wordwide</a:t>
            </a:r>
            <a:endParaRPr lang="en-GB" sz="4000" dirty="0"/>
          </a:p>
        </p:txBody>
      </p:sp>
      <p:sp>
        <p:nvSpPr>
          <p:cNvPr id="16386" name="Plassholder for innhold 2"/>
          <p:cNvSpPr>
            <a:spLocks noGrp="1"/>
          </p:cNvSpPr>
          <p:nvPr>
            <p:ph idx="1"/>
          </p:nvPr>
        </p:nvSpPr>
        <p:spPr>
          <a:xfrm>
            <a:off x="395288" y="1676400"/>
            <a:ext cx="8497887" cy="47529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600" dirty="0"/>
              <a:t>Less than 5 </a:t>
            </a:r>
            <a:r>
              <a:rPr lang="en-GB" sz="2600" dirty="0" smtClean="0"/>
              <a:t>% of </a:t>
            </a:r>
            <a:r>
              <a:rPr lang="en-GB" sz="2600" dirty="0"/>
              <a:t>state leaders are </a:t>
            </a:r>
            <a:r>
              <a:rPr lang="en-GB" sz="2600" dirty="0" smtClean="0"/>
              <a:t>women</a:t>
            </a:r>
            <a:endParaRPr lang="en-GB" sz="26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600" dirty="0" smtClean="0"/>
              <a:t>In the world´s parliaments, women only hold 17 % of the seats on average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600" dirty="0" smtClean="0"/>
              <a:t>Of 180 countries: </a:t>
            </a:r>
            <a:r>
              <a:rPr lang="en-GB" sz="2600" dirty="0"/>
              <a:t>120 parliaments have less than 20 % female </a:t>
            </a:r>
            <a:r>
              <a:rPr lang="en-GB" sz="2600" dirty="0" smtClean="0"/>
              <a:t>members, only 19 have a female representation of more than 30 %.  </a:t>
            </a:r>
          </a:p>
          <a:p>
            <a:pPr>
              <a:buFont typeface="Monotype Sorts" charset="0"/>
              <a:buNone/>
            </a:pPr>
            <a:r>
              <a:rPr lang="nb-NO" sz="1800" dirty="0" smtClean="0">
                <a:latin typeface="Arial" charset="0"/>
              </a:rPr>
              <a:t> </a:t>
            </a:r>
            <a:endParaRPr lang="nb-NO" sz="18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7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b="1" dirty="0" smtClean="0"/>
              <a:t>Norway : </a:t>
            </a:r>
            <a:r>
              <a:rPr lang="nb-NO" sz="4000" b="1" dirty="0" err="1" smtClean="0"/>
              <a:t>Women</a:t>
            </a:r>
            <a:r>
              <a:rPr lang="nb-NO" sz="4000" b="1" dirty="0" smtClean="0"/>
              <a:t> </a:t>
            </a:r>
            <a:r>
              <a:rPr lang="nb-NO" sz="4000" b="1" dirty="0"/>
              <a:t>and </a:t>
            </a:r>
            <a:r>
              <a:rPr lang="nb-NO" sz="4000" b="1" dirty="0" err="1"/>
              <a:t>political</a:t>
            </a:r>
            <a:r>
              <a:rPr lang="nb-NO" sz="4000" b="1" dirty="0"/>
              <a:t> </a:t>
            </a:r>
            <a:r>
              <a:rPr lang="nb-NO" sz="4000" b="1" dirty="0" err="1"/>
              <a:t>representation</a:t>
            </a:r>
            <a:endParaRPr lang="nb-NO" sz="4000" b="1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60538"/>
            <a:ext cx="7772400" cy="4114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Female Prime Minister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Female in Government :50%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Female State Secretaries/vice minsters: 25%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Members of Parliament :  40%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Members of municipal councils: 38 % after elections in 2007 and 2011.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Only 17 % of mayors were women in 2003 increased only to 22% after elections in 2007 and 2011.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Most parties try to have 50% women on their list,- but it is up to each party to decide.  Labour Party demands it in statues.</a:t>
            </a:r>
          </a:p>
          <a:p>
            <a:pPr>
              <a:lnSpc>
                <a:spcPct val="90000"/>
              </a:lnSpc>
            </a:pPr>
            <a:endParaRPr lang="nb-NO" sz="2800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nb-NO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b="1" dirty="0" err="1" smtClean="0"/>
              <a:t>Norway:Gender</a:t>
            </a:r>
            <a:r>
              <a:rPr lang="nb-NO" sz="4000" b="1" dirty="0" smtClean="0"/>
              <a:t> </a:t>
            </a:r>
            <a:r>
              <a:rPr lang="nb-NO" sz="4000" b="1" dirty="0" err="1" smtClean="0"/>
              <a:t>equality</a:t>
            </a:r>
            <a:r>
              <a:rPr lang="nb-NO" sz="4000" b="1" dirty="0"/>
              <a:t> </a:t>
            </a:r>
            <a:r>
              <a:rPr lang="nb-NO" sz="4000" b="1" dirty="0" smtClean="0"/>
              <a:t>and formal </a:t>
            </a:r>
            <a:r>
              <a:rPr lang="nb-NO" sz="4000" b="1" dirty="0" err="1"/>
              <a:t>rights</a:t>
            </a:r>
            <a:endParaRPr lang="nb-NO" sz="4000" b="1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44532"/>
            <a:ext cx="8281988" cy="4586381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GB" sz="1200" dirty="0" smtClean="0"/>
              <a:t>1854: Equal rights of inheritance for sons and daughters </a:t>
            </a:r>
            <a:endParaRPr lang="en-GB" sz="1200" dirty="0"/>
          </a:p>
          <a:p>
            <a:pPr marL="0" indent="0">
              <a:lnSpc>
                <a:spcPct val="50000"/>
              </a:lnSpc>
              <a:buNone/>
            </a:pPr>
            <a:r>
              <a:rPr lang="en-GB" sz="1200" dirty="0" smtClean="0"/>
              <a:t>1882: Women right to enter the university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200" dirty="0" smtClean="0"/>
              <a:t>1911: First woman elected to the Parliament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200" dirty="0" smtClean="0"/>
              <a:t>1913: Women gets the right to vote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200" dirty="0" smtClean="0"/>
              <a:t>1915: Legal act </a:t>
            </a:r>
            <a:r>
              <a:rPr lang="en-GB" sz="1200" dirty="0"/>
              <a:t>protects </a:t>
            </a:r>
            <a:r>
              <a:rPr lang="en-GB" sz="1200" dirty="0" err="1"/>
              <a:t>childrens</a:t>
            </a:r>
            <a:r>
              <a:rPr lang="en-GB" sz="1200" dirty="0"/>
              <a:t> rights irrespective of </a:t>
            </a:r>
            <a:r>
              <a:rPr lang="en-GB" sz="1200" dirty="0" smtClean="0"/>
              <a:t>parents </a:t>
            </a:r>
            <a:r>
              <a:rPr lang="en-GB" sz="1200" dirty="0" err="1" smtClean="0"/>
              <a:t>marrital</a:t>
            </a:r>
            <a:r>
              <a:rPr lang="en-GB" sz="1200" dirty="0" smtClean="0"/>
              <a:t> statues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200" dirty="0" smtClean="0"/>
              <a:t>1920</a:t>
            </a:r>
            <a:r>
              <a:rPr lang="en-GB" sz="1200" dirty="0"/>
              <a:t>: The phrase ”A woman must obey her husband” is removed from the marriage service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200" dirty="0" smtClean="0"/>
              <a:t>1927</a:t>
            </a:r>
            <a:r>
              <a:rPr lang="en-GB" sz="1200" dirty="0"/>
              <a:t>: A new marriage </a:t>
            </a:r>
            <a:r>
              <a:rPr lang="en-GB" sz="1200" dirty="0" smtClean="0"/>
              <a:t>act</a:t>
            </a:r>
            <a:r>
              <a:rPr lang="en-GB" sz="1200" dirty="0"/>
              <a:t> </a:t>
            </a:r>
            <a:r>
              <a:rPr lang="en-GB" sz="1200" dirty="0" smtClean="0"/>
              <a:t>gives </a:t>
            </a:r>
            <a:r>
              <a:rPr lang="en-GB" sz="1200" dirty="0"/>
              <a:t>equal economic and legal rights to husband and </a:t>
            </a:r>
            <a:r>
              <a:rPr lang="en-GB" sz="1200" dirty="0" smtClean="0"/>
              <a:t>wife</a:t>
            </a:r>
            <a:endParaRPr lang="en-GB" sz="1200" dirty="0"/>
          </a:p>
          <a:p>
            <a:pPr marL="0" indent="0">
              <a:buNone/>
            </a:pPr>
            <a:r>
              <a:rPr lang="en-GB" sz="1200" dirty="0" smtClean="0"/>
              <a:t>1975</a:t>
            </a:r>
            <a:r>
              <a:rPr lang="en-GB" sz="1200" dirty="0"/>
              <a:t>: The Kindergarten act – the municipalities are required to establish </a:t>
            </a:r>
            <a:r>
              <a:rPr lang="en-GB" sz="1200" dirty="0" smtClean="0"/>
              <a:t>kindergartens</a:t>
            </a:r>
          </a:p>
          <a:p>
            <a:pPr marL="0" indent="0">
              <a:buNone/>
            </a:pPr>
            <a:r>
              <a:rPr lang="en-GB" sz="1200" dirty="0" smtClean="0"/>
              <a:t>1977</a:t>
            </a:r>
            <a:r>
              <a:rPr lang="en-GB" sz="1200" dirty="0"/>
              <a:t>: The working environment act gives extended rights to maternal leave – 18 weeks paid leave (this is now extended to a year, and includes </a:t>
            </a:r>
            <a:r>
              <a:rPr lang="en-GB" sz="1200" dirty="0" smtClean="0"/>
              <a:t>exclusive rights </a:t>
            </a:r>
            <a:r>
              <a:rPr lang="en-GB" sz="1200" dirty="0"/>
              <a:t>for the father</a:t>
            </a:r>
            <a:r>
              <a:rPr lang="en-GB" sz="1200" dirty="0" smtClean="0"/>
              <a:t>)</a:t>
            </a:r>
          </a:p>
          <a:p>
            <a:pPr marL="0" indent="0">
              <a:buNone/>
            </a:pPr>
            <a:r>
              <a:rPr lang="en-GB" sz="1200" dirty="0"/>
              <a:t>1978:  Gender equality act</a:t>
            </a:r>
          </a:p>
          <a:p>
            <a:pPr marL="0" indent="0">
              <a:buNone/>
            </a:pPr>
            <a:r>
              <a:rPr lang="en-GB" sz="1200" dirty="0" smtClean="0"/>
              <a:t>1981</a:t>
            </a:r>
            <a:r>
              <a:rPr lang="en-GB" sz="1200" dirty="0"/>
              <a:t>. First female prime minister, </a:t>
            </a:r>
            <a:r>
              <a:rPr lang="en-GB" sz="1200" dirty="0" err="1"/>
              <a:t>Gro</a:t>
            </a:r>
            <a:r>
              <a:rPr lang="en-GB" sz="1200" dirty="0"/>
              <a:t> Harlem </a:t>
            </a:r>
            <a:r>
              <a:rPr lang="en-GB" sz="1200" dirty="0" err="1"/>
              <a:t>Brundtland</a:t>
            </a:r>
            <a:r>
              <a:rPr lang="en-GB" sz="1200" dirty="0"/>
              <a:t> 10 of 19 ministers in the government are women, women in parliament: 38%</a:t>
            </a:r>
          </a:p>
          <a:p>
            <a:pPr marL="0" indent="0">
              <a:buNone/>
            </a:pPr>
            <a:r>
              <a:rPr lang="en-GB" sz="1200" dirty="0" smtClean="0"/>
              <a:t>2005</a:t>
            </a:r>
            <a:r>
              <a:rPr lang="en-GB" sz="1200" dirty="0"/>
              <a:t>: NLP government put kindergartens at top of political agenda – today we have finally got 100 % coverage of kindergartens and at affordable </a:t>
            </a:r>
            <a:r>
              <a:rPr lang="en-GB" sz="1200" dirty="0" smtClean="0"/>
              <a:t>prices</a:t>
            </a:r>
            <a:endParaRPr lang="en-GB" sz="1200" dirty="0"/>
          </a:p>
          <a:p>
            <a:pPr marL="0" indent="0">
              <a:lnSpc>
                <a:spcPct val="50000"/>
              </a:lnSpc>
              <a:buNone/>
            </a:pPr>
            <a:endParaRPr lang="en-GB" sz="1200" dirty="0" smtClean="0"/>
          </a:p>
          <a:p>
            <a:pPr marL="0" indent="0">
              <a:lnSpc>
                <a:spcPct val="50000"/>
              </a:lnSpc>
              <a:buNone/>
            </a:pPr>
            <a:endParaRPr lang="en-GB" sz="1200" dirty="0"/>
          </a:p>
          <a:p>
            <a:pPr>
              <a:lnSpc>
                <a:spcPct val="50000"/>
              </a:lnSpc>
              <a:buFontTx/>
              <a:buNone/>
            </a:pPr>
            <a:endParaRPr lang="nb-NO" sz="1200" dirty="0"/>
          </a:p>
          <a:p>
            <a:pPr>
              <a:lnSpc>
                <a:spcPct val="50000"/>
              </a:lnSpc>
              <a:buFontTx/>
              <a:buNone/>
            </a:pPr>
            <a:endParaRPr lang="nb-NO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1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Todays</a:t>
            </a:r>
            <a:r>
              <a:rPr lang="nb-NO" dirty="0" smtClean="0"/>
              <a:t> </a:t>
            </a:r>
            <a:r>
              <a:rPr lang="nb-NO" dirty="0" err="1" smtClean="0"/>
              <a:t>quotas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Today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quotas</a:t>
            </a:r>
            <a:r>
              <a:rPr lang="nb-NO" dirty="0"/>
              <a:t> in:</a:t>
            </a:r>
          </a:p>
          <a:p>
            <a:r>
              <a:rPr lang="nb-NO" u="sng" dirty="0" smtClean="0"/>
              <a:t>Business</a:t>
            </a:r>
            <a:r>
              <a:rPr lang="nb-NO" dirty="0"/>
              <a:t>;</a:t>
            </a:r>
            <a:r>
              <a:rPr lang="en-GB" dirty="0"/>
              <a:t> state owned and inter-municipal companies as well as in of Public Limited </a:t>
            </a:r>
            <a:r>
              <a:rPr lang="en-GB" dirty="0" smtClean="0"/>
              <a:t>Companies</a:t>
            </a:r>
            <a:endParaRPr lang="nb-NO" dirty="0"/>
          </a:p>
          <a:p>
            <a:r>
              <a:rPr lang="nb-NO" dirty="0" err="1"/>
              <a:t>Education</a:t>
            </a:r>
            <a:r>
              <a:rPr lang="nb-NO" dirty="0"/>
              <a:t> and in </a:t>
            </a:r>
            <a:r>
              <a:rPr lang="nb-NO" dirty="0" err="1"/>
              <a:t>positions</a:t>
            </a:r>
            <a:r>
              <a:rPr lang="nb-NO" dirty="0"/>
              <a:t> in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sector</a:t>
            </a:r>
            <a:r>
              <a:rPr lang="nb-NO" dirty="0"/>
              <a:t> </a:t>
            </a:r>
          </a:p>
          <a:p>
            <a:r>
              <a:rPr lang="nb-NO" dirty="0" err="1"/>
              <a:t>Politics</a:t>
            </a:r>
            <a:r>
              <a:rPr lang="nb-NO" dirty="0"/>
              <a:t>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92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Quotas</a:t>
            </a:r>
            <a:r>
              <a:rPr lang="nb-NO" dirty="0" smtClean="0"/>
              <a:t> in business: 40%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Private </a:t>
            </a:r>
            <a:r>
              <a:rPr lang="nb-NO" dirty="0" err="1" smtClean="0"/>
              <a:t>owned</a:t>
            </a:r>
            <a:r>
              <a:rPr lang="nb-NO" dirty="0" smtClean="0"/>
              <a:t> </a:t>
            </a:r>
            <a:r>
              <a:rPr lang="nb-NO" dirty="0" err="1" smtClean="0"/>
              <a:t>companes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excluded</a:t>
            </a:r>
            <a:endParaRPr lang="nb-NO" dirty="0" smtClean="0"/>
          </a:p>
          <a:p>
            <a:r>
              <a:rPr lang="nb-NO" dirty="0" smtClean="0"/>
              <a:t>2003:  </a:t>
            </a:r>
            <a:r>
              <a:rPr lang="nb-NO" dirty="0" err="1" smtClean="0"/>
              <a:t>Quotas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female</a:t>
            </a:r>
            <a:r>
              <a:rPr lang="nb-NO" dirty="0" smtClean="0"/>
              <a:t> </a:t>
            </a:r>
            <a:r>
              <a:rPr lang="nb-NO" dirty="0" err="1" smtClean="0"/>
              <a:t>board</a:t>
            </a:r>
            <a:r>
              <a:rPr lang="nb-NO" dirty="0" smtClean="0"/>
              <a:t> </a:t>
            </a:r>
            <a:r>
              <a:rPr lang="nb-NO" dirty="0" err="1" smtClean="0"/>
              <a:t>members</a:t>
            </a:r>
            <a:r>
              <a:rPr lang="nb-NO" dirty="0" smtClean="0"/>
              <a:t> in Public </a:t>
            </a:r>
            <a:r>
              <a:rPr lang="nb-NO" dirty="0" err="1" smtClean="0"/>
              <a:t>owned</a:t>
            </a:r>
            <a:r>
              <a:rPr lang="nb-NO" dirty="0" smtClean="0"/>
              <a:t> </a:t>
            </a:r>
            <a:r>
              <a:rPr lang="nb-NO" dirty="0" err="1" smtClean="0"/>
              <a:t>companies</a:t>
            </a:r>
            <a:r>
              <a:rPr lang="nb-NO" dirty="0" smtClean="0"/>
              <a:t> from 1.1.2004</a:t>
            </a:r>
          </a:p>
          <a:p>
            <a:r>
              <a:rPr lang="nb-NO" dirty="0" smtClean="0"/>
              <a:t>2006:  </a:t>
            </a:r>
            <a:r>
              <a:rPr lang="nb-NO" dirty="0" err="1" smtClean="0"/>
              <a:t>Quotas</a:t>
            </a:r>
            <a:r>
              <a:rPr lang="nb-NO" dirty="0" smtClean="0"/>
              <a:t> in </a:t>
            </a:r>
            <a:r>
              <a:rPr lang="nb-NO" dirty="0" err="1" smtClean="0"/>
              <a:t>public</a:t>
            </a:r>
            <a:r>
              <a:rPr lang="nb-NO" dirty="0" smtClean="0"/>
              <a:t> </a:t>
            </a:r>
            <a:r>
              <a:rPr lang="nb-NO" dirty="0" err="1"/>
              <a:t>limited</a:t>
            </a:r>
            <a:r>
              <a:rPr lang="nb-NO" dirty="0"/>
              <a:t> </a:t>
            </a:r>
            <a:r>
              <a:rPr lang="nb-NO" dirty="0" err="1" smtClean="0"/>
              <a:t>companies</a:t>
            </a:r>
            <a:r>
              <a:rPr lang="nb-NO" dirty="0" smtClean="0"/>
              <a:t> </a:t>
            </a:r>
            <a:r>
              <a:rPr lang="nb-NO" dirty="0" err="1" smtClean="0"/>
              <a:t>were</a:t>
            </a:r>
            <a:r>
              <a:rPr lang="nb-NO" dirty="0" smtClean="0"/>
              <a:t> </a:t>
            </a:r>
            <a:r>
              <a:rPr lang="nb-NO" dirty="0" err="1" smtClean="0"/>
              <a:t>introduced</a:t>
            </a:r>
            <a:r>
              <a:rPr lang="nb-NO" dirty="0" smtClean="0"/>
              <a:t> - At </a:t>
            </a:r>
            <a:r>
              <a:rPr lang="nb-NO" dirty="0" err="1" smtClean="0"/>
              <a:t>that</a:t>
            </a:r>
            <a:r>
              <a:rPr lang="nb-NO" dirty="0" smtClean="0"/>
              <a:t> time7%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board</a:t>
            </a:r>
            <a:r>
              <a:rPr lang="nb-NO" dirty="0" smtClean="0"/>
              <a:t> </a:t>
            </a:r>
            <a:r>
              <a:rPr lang="nb-NO" dirty="0" err="1" smtClean="0"/>
              <a:t>members</a:t>
            </a:r>
            <a:r>
              <a:rPr lang="nb-NO" dirty="0" smtClean="0"/>
              <a:t> </a:t>
            </a:r>
            <a:r>
              <a:rPr lang="nb-NO" dirty="0" err="1" smtClean="0"/>
              <a:t>were</a:t>
            </a:r>
            <a:r>
              <a:rPr lang="nb-NO" dirty="0" smtClean="0"/>
              <a:t> </a:t>
            </a:r>
            <a:r>
              <a:rPr lang="nb-NO" dirty="0" err="1" smtClean="0"/>
              <a:t>women</a:t>
            </a:r>
            <a:r>
              <a:rPr lang="nb-NO" dirty="0" smtClean="0"/>
              <a:t>.  This </a:t>
            </a:r>
            <a:r>
              <a:rPr lang="nb-NO" dirty="0" err="1" smtClean="0"/>
              <a:t>aumented</a:t>
            </a:r>
            <a:r>
              <a:rPr lang="nb-NO" dirty="0" smtClean="0"/>
              <a:t> to </a:t>
            </a:r>
            <a:r>
              <a:rPr lang="nb-NO" dirty="0"/>
              <a:t>45</a:t>
            </a:r>
            <a:r>
              <a:rPr lang="nb-NO" dirty="0" smtClean="0"/>
              <a:t>% in 2008.</a:t>
            </a:r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0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800" dirty="0" err="1">
                <a:latin typeface="Arial" charset="0"/>
              </a:rPr>
              <a:t>We</a:t>
            </a:r>
            <a:r>
              <a:rPr lang="nb-NO" sz="4800" dirty="0">
                <a:latin typeface="Arial" charset="0"/>
              </a:rPr>
              <a:t>…I am </a:t>
            </a:r>
            <a:r>
              <a:rPr lang="nb-NO" sz="4800" dirty="0" smtClean="0">
                <a:latin typeface="Arial" charset="0"/>
              </a:rPr>
              <a:t>Hilde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By profession I am a Spanish translator , I worked for several years as a Human </a:t>
            </a:r>
            <a:r>
              <a:rPr lang="en-GB" dirty="0" err="1" smtClean="0"/>
              <a:t>Resorce</a:t>
            </a:r>
            <a:r>
              <a:rPr lang="en-GB" dirty="0" smtClean="0"/>
              <a:t> Director and the last three years I have been the Major of </a:t>
            </a:r>
            <a:r>
              <a:rPr lang="en-GB" dirty="0" err="1" smtClean="0"/>
              <a:t>Nittedal</a:t>
            </a:r>
            <a:r>
              <a:rPr lang="en-GB" dirty="0" smtClean="0"/>
              <a:t>, a municipality just outside Oslo, our capital.</a:t>
            </a:r>
          </a:p>
          <a:p>
            <a:r>
              <a:rPr lang="en-GB" dirty="0" smtClean="0"/>
              <a:t>I have been active in the Labour party the last 25 years</a:t>
            </a:r>
          </a:p>
          <a:p>
            <a:r>
              <a:rPr lang="en-GB" dirty="0" smtClean="0"/>
              <a:t>I was a political adviser from 2000-2001 for the Minister of Labour and Administration</a:t>
            </a:r>
          </a:p>
          <a:p>
            <a:r>
              <a:rPr lang="en-GB" dirty="0" smtClean="0"/>
              <a:t>I was a vice- Major from 1999 -2007 in </a:t>
            </a:r>
            <a:r>
              <a:rPr lang="en-GB" dirty="0" err="1" smtClean="0"/>
              <a:t>Nittedal</a:t>
            </a:r>
            <a:endParaRPr lang="en-GB" dirty="0" smtClean="0"/>
          </a:p>
          <a:p>
            <a:r>
              <a:rPr lang="en-GB" dirty="0" smtClean="0"/>
              <a:t>I am married, with two sons (30 and 26) and I have three beautiful grandchildren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97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Gender equality and democracy</a:t>
            </a:r>
            <a:endParaRPr lang="en-GB" sz="4000" dirty="0"/>
          </a:p>
        </p:txBody>
      </p:sp>
      <p:sp>
        <p:nvSpPr>
          <p:cNvPr id="14338" name="Plassholder for innhold 2"/>
          <p:cNvSpPr>
            <a:spLocks noGrp="1"/>
          </p:cNvSpPr>
          <p:nvPr>
            <p:ph idx="1"/>
          </p:nvPr>
        </p:nvSpPr>
        <p:spPr>
          <a:xfrm>
            <a:off x="395288" y="1643063"/>
            <a:ext cx="8497887" cy="4752975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The link between gender quality and democracy is self-evident</a:t>
            </a:r>
          </a:p>
          <a:p>
            <a:endParaRPr lang="en-GB" sz="2800" dirty="0" smtClean="0"/>
          </a:p>
          <a:p>
            <a:r>
              <a:rPr lang="en-GB" sz="2800" dirty="0" smtClean="0"/>
              <a:t>Women account for more than half of the population -if the majority of citizens do not have full political right and ability to influence, the society is not democratic!</a:t>
            </a:r>
          </a:p>
          <a:p>
            <a:endParaRPr lang="en-GB" sz="2800" dirty="0" smtClean="0"/>
          </a:p>
          <a:p>
            <a:r>
              <a:rPr lang="en-GB" sz="2800" dirty="0" smtClean="0"/>
              <a:t>Norwegian Women have fought  for decades for more gender  equality, we have benefited from working together and networking</a:t>
            </a:r>
          </a:p>
          <a:p>
            <a:endParaRPr lang="nb-NO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Quotas</a:t>
            </a:r>
            <a:r>
              <a:rPr lang="nb-NO" dirty="0" smtClean="0"/>
              <a:t> in </a:t>
            </a:r>
            <a:r>
              <a:rPr lang="nb-NO" smtClean="0"/>
              <a:t>politics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Quotas are required to make space for women</a:t>
            </a:r>
          </a:p>
          <a:p>
            <a:r>
              <a:rPr lang="en-GB" dirty="0" smtClean="0"/>
              <a:t>Quotation makes gender balance  and it stimulates good politics</a:t>
            </a:r>
          </a:p>
          <a:p>
            <a:r>
              <a:rPr lang="en-GB" dirty="0" smtClean="0"/>
              <a:t>The result is a better society !</a:t>
            </a:r>
            <a:endParaRPr lang="en-GB" dirty="0" smtClean="0"/>
          </a:p>
          <a:p>
            <a:r>
              <a:rPr lang="en-GB" dirty="0" smtClean="0"/>
              <a:t>But</a:t>
            </a:r>
            <a:r>
              <a:rPr lang="en-GB" dirty="0" smtClean="0"/>
              <a:t> are quotas </a:t>
            </a:r>
            <a:r>
              <a:rPr lang="en-GB" dirty="0" smtClean="0"/>
              <a:t>enough ? </a:t>
            </a:r>
          </a:p>
          <a:p>
            <a:r>
              <a:rPr lang="en-GB" dirty="0" smtClean="0"/>
              <a:t>------NO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4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 an </a:t>
            </a:r>
            <a:r>
              <a:rPr lang="nb-NO" dirty="0" err="1" smtClean="0"/>
              <a:t>equal</a:t>
            </a:r>
            <a:r>
              <a:rPr lang="nb-NO" dirty="0" smtClean="0"/>
              <a:t> </a:t>
            </a:r>
            <a:r>
              <a:rPr lang="nb-NO" dirty="0" err="1" smtClean="0"/>
              <a:t>society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Rights to childcare and kindergarten are fundamental</a:t>
            </a:r>
          </a:p>
          <a:p>
            <a:r>
              <a:rPr lang="en-US" dirty="0" smtClean="0"/>
              <a:t>Paid parental leave with quotas for both parents</a:t>
            </a:r>
          </a:p>
          <a:p>
            <a:r>
              <a:rPr lang="en-US" dirty="0" smtClean="0"/>
              <a:t>Possibilities for part time work and flexibility in working hours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6853"/>
          </a:xfrm>
        </p:spPr>
        <p:txBody>
          <a:bodyPr>
            <a:normAutofit/>
          </a:bodyPr>
          <a:lstStyle/>
          <a:p>
            <a:r>
              <a:rPr lang="nb-NO" sz="4000" dirty="0" err="1" smtClean="0">
                <a:latin typeface="Arial" charset="0"/>
              </a:rPr>
              <a:t>We</a:t>
            </a:r>
            <a:r>
              <a:rPr lang="nb-NO" sz="4000" dirty="0" smtClean="0">
                <a:latin typeface="Arial" charset="0"/>
              </a:rPr>
              <a:t>…</a:t>
            </a:r>
            <a:r>
              <a:rPr lang="nb-NO" sz="4000" dirty="0" smtClean="0">
                <a:latin typeface="Arial" charset="0"/>
              </a:rPr>
              <a:t>I am Gina</a:t>
            </a:r>
            <a:endParaRPr lang="nb-NO" sz="4000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916582"/>
            <a:ext cx="8042276" cy="5027019"/>
          </a:xfrm>
        </p:spPr>
        <p:txBody>
          <a:bodyPr>
            <a:noAutofit/>
          </a:bodyPr>
          <a:lstStyle/>
          <a:p>
            <a:r>
              <a:rPr lang="en-US" dirty="0" smtClean="0"/>
              <a:t>Lawyer by </a:t>
            </a:r>
            <a:r>
              <a:rPr lang="en-US" dirty="0" smtClean="0"/>
              <a:t>profession  </a:t>
            </a:r>
            <a:r>
              <a:rPr lang="en-US" dirty="0" smtClean="0"/>
              <a:t>– have worked more than </a:t>
            </a:r>
            <a:r>
              <a:rPr lang="en-US" dirty="0" smtClean="0"/>
              <a:t>15 years </a:t>
            </a:r>
            <a:r>
              <a:rPr lang="en-US" dirty="0" smtClean="0"/>
              <a:t>as a public servant in different fields and levels….and I am political addict </a:t>
            </a:r>
          </a:p>
          <a:p>
            <a:r>
              <a:rPr lang="en-US" dirty="0" smtClean="0"/>
              <a:t>I have been active in the </a:t>
            </a:r>
            <a:r>
              <a:rPr lang="en-US" dirty="0" err="1" smtClean="0"/>
              <a:t>Labour</a:t>
            </a:r>
            <a:r>
              <a:rPr lang="en-US" dirty="0" smtClean="0"/>
              <a:t> </a:t>
            </a:r>
            <a:r>
              <a:rPr lang="en-US" dirty="0" smtClean="0"/>
              <a:t>Youth and </a:t>
            </a:r>
            <a:r>
              <a:rPr lang="en-US" dirty="0" err="1" smtClean="0"/>
              <a:t>Labour</a:t>
            </a:r>
            <a:r>
              <a:rPr lang="en-US" dirty="0" smtClean="0"/>
              <a:t> Party since I was 15 years old</a:t>
            </a:r>
          </a:p>
          <a:p>
            <a:r>
              <a:rPr lang="en-US" dirty="0" smtClean="0"/>
              <a:t>I was a political adviser to the minister of Administration in the 90`s and </a:t>
            </a:r>
            <a:r>
              <a:rPr lang="en-US" dirty="0" smtClean="0"/>
              <a:t>until </a:t>
            </a:r>
            <a:r>
              <a:rPr lang="en-US" dirty="0" smtClean="0"/>
              <a:t>2013 State Secretary/vice minister in the Ministry of </a:t>
            </a:r>
            <a:r>
              <a:rPr lang="en-US" dirty="0" err="1" smtClean="0"/>
              <a:t>Labour</a:t>
            </a:r>
            <a:endParaRPr lang="en-US" dirty="0" smtClean="0"/>
          </a:p>
          <a:p>
            <a:r>
              <a:rPr lang="en-US" dirty="0" smtClean="0"/>
              <a:t>I am currently living in East Jerusalem, Palestine</a:t>
            </a:r>
          </a:p>
          <a:p>
            <a:r>
              <a:rPr lang="en-US" dirty="0" smtClean="0"/>
              <a:t>I am </a:t>
            </a:r>
            <a:r>
              <a:rPr lang="en-US" dirty="0"/>
              <a:t>m</a:t>
            </a:r>
            <a:r>
              <a:rPr lang="en-US" dirty="0" smtClean="0"/>
              <a:t>arried, with one daughter (23) and two sons (16 and 25)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to </a:t>
            </a:r>
            <a:r>
              <a:rPr lang="nb-NO" dirty="0" err="1" smtClean="0"/>
              <a:t>achieve</a:t>
            </a:r>
            <a:r>
              <a:rPr lang="nb-NO" dirty="0" smtClean="0"/>
              <a:t> </a:t>
            </a:r>
            <a:r>
              <a:rPr lang="nb-NO" dirty="0" err="1" smtClean="0"/>
              <a:t>gender</a:t>
            </a:r>
            <a:r>
              <a:rPr lang="nb-NO" dirty="0" smtClean="0"/>
              <a:t> </a:t>
            </a:r>
            <a:r>
              <a:rPr lang="nb-NO" dirty="0" err="1" smtClean="0"/>
              <a:t>balance</a:t>
            </a:r>
            <a:r>
              <a:rPr lang="nb-NO" dirty="0" smtClean="0"/>
              <a:t> in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politics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quotas</a:t>
            </a:r>
            <a:r>
              <a:rPr lang="nb-NO" dirty="0" smtClean="0"/>
              <a:t> – lift men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necessary</a:t>
            </a:r>
            <a:r>
              <a:rPr lang="nb-NO" dirty="0" smtClean="0"/>
              <a:t>!</a:t>
            </a:r>
          </a:p>
          <a:p>
            <a:r>
              <a:rPr lang="nb-NO" dirty="0" err="1" smtClean="0"/>
              <a:t>Get</a:t>
            </a:r>
            <a:r>
              <a:rPr lang="nb-NO" dirty="0" smtClean="0"/>
              <a:t> </a:t>
            </a:r>
            <a:r>
              <a:rPr lang="nb-NO" dirty="0" err="1" smtClean="0"/>
              <a:t>approprirate</a:t>
            </a:r>
            <a:r>
              <a:rPr lang="nb-NO" dirty="0" smtClean="0"/>
              <a:t> support for </a:t>
            </a:r>
            <a:r>
              <a:rPr lang="nb-NO" dirty="0" err="1" smtClean="0"/>
              <a:t>elected</a:t>
            </a:r>
            <a:r>
              <a:rPr lang="nb-NO" dirty="0" smtClean="0"/>
              <a:t> </a:t>
            </a:r>
            <a:r>
              <a:rPr lang="nb-NO" dirty="0" err="1" smtClean="0"/>
              <a:t>cadidates</a:t>
            </a:r>
            <a:r>
              <a:rPr lang="nb-NO" dirty="0" smtClean="0"/>
              <a:t> for babysitting/</a:t>
            </a:r>
            <a:r>
              <a:rPr lang="nb-NO" dirty="0" err="1" smtClean="0"/>
              <a:t>parentsitting</a:t>
            </a:r>
            <a:r>
              <a:rPr lang="nb-NO" dirty="0" smtClean="0"/>
              <a:t> and </a:t>
            </a:r>
            <a:r>
              <a:rPr lang="nb-NO" dirty="0" err="1" smtClean="0"/>
              <a:t>rethink</a:t>
            </a:r>
            <a:r>
              <a:rPr lang="nb-NO" dirty="0" smtClean="0"/>
              <a:t> </a:t>
            </a:r>
            <a:r>
              <a:rPr lang="nb-NO" dirty="0" err="1" smtClean="0"/>
              <a:t>how</a:t>
            </a:r>
            <a:r>
              <a:rPr lang="nb-NO" dirty="0" smtClean="0"/>
              <a:t> to beat barrieres </a:t>
            </a:r>
            <a:r>
              <a:rPr lang="nb-NO" dirty="0" err="1" smtClean="0"/>
              <a:t>agains</a:t>
            </a:r>
            <a:r>
              <a:rPr lang="nb-NO" dirty="0" smtClean="0"/>
              <a:t> </a:t>
            </a:r>
            <a:r>
              <a:rPr lang="nb-NO" dirty="0" err="1" smtClean="0"/>
              <a:t>doing</a:t>
            </a:r>
            <a:r>
              <a:rPr lang="nb-NO" dirty="0" smtClean="0"/>
              <a:t> </a:t>
            </a:r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endParaRPr lang="nb-NO" dirty="0" smtClean="0"/>
          </a:p>
          <a:p>
            <a:r>
              <a:rPr lang="nb-NO" dirty="0" err="1" smtClean="0"/>
              <a:t>Give</a:t>
            </a:r>
            <a:r>
              <a:rPr lang="nb-NO" dirty="0" smtClean="0"/>
              <a:t> </a:t>
            </a:r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cadidates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necessary</a:t>
            </a:r>
            <a:r>
              <a:rPr lang="nb-NO" dirty="0" smtClean="0"/>
              <a:t> training – </a:t>
            </a:r>
            <a:r>
              <a:rPr lang="nb-NO" dirty="0" err="1" smtClean="0"/>
              <a:t>boost</a:t>
            </a:r>
            <a:r>
              <a:rPr lang="nb-NO" dirty="0" smtClean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self</a:t>
            </a:r>
            <a:r>
              <a:rPr lang="nb-NO" dirty="0" smtClean="0"/>
              <a:t> </a:t>
            </a:r>
            <a:r>
              <a:rPr lang="nb-NO" dirty="0" err="1" smtClean="0"/>
              <a:t>esteem</a:t>
            </a:r>
            <a:endParaRPr lang="nb-NO" dirty="0" smtClean="0"/>
          </a:p>
          <a:p>
            <a:r>
              <a:rPr lang="nb-NO" dirty="0" smtClean="0"/>
              <a:t>Make </a:t>
            </a:r>
            <a:r>
              <a:rPr lang="nb-NO" dirty="0" err="1" smtClean="0"/>
              <a:t>politics</a:t>
            </a:r>
            <a:r>
              <a:rPr lang="nb-NO" dirty="0" smtClean="0"/>
              <a:t> </a:t>
            </a:r>
            <a:r>
              <a:rPr lang="nb-NO" dirty="0" err="1" smtClean="0"/>
              <a:t>easy</a:t>
            </a:r>
            <a:r>
              <a:rPr lang="nb-NO" dirty="0" smtClean="0"/>
              <a:t> and </a:t>
            </a:r>
            <a:r>
              <a:rPr lang="nb-NO" dirty="0" err="1" smtClean="0"/>
              <a:t>fun</a:t>
            </a:r>
            <a:r>
              <a:rPr lang="nb-NO" dirty="0" smtClean="0"/>
              <a:t>!</a:t>
            </a:r>
          </a:p>
          <a:p>
            <a:r>
              <a:rPr lang="nb-NO" dirty="0" err="1" smtClean="0"/>
              <a:t>Create</a:t>
            </a:r>
            <a:r>
              <a:rPr lang="nb-NO" dirty="0" smtClean="0"/>
              <a:t> arenas for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outcome</a:t>
            </a:r>
            <a:r>
              <a:rPr lang="nb-NO" dirty="0" smtClean="0"/>
              <a:t> as </a:t>
            </a:r>
            <a:r>
              <a:rPr lang="nb-NO" dirty="0" err="1" smtClean="0"/>
              <a:t>well</a:t>
            </a:r>
            <a:r>
              <a:rPr lang="nb-NO" dirty="0" smtClean="0"/>
              <a:t> as </a:t>
            </a:r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>.  ”</a:t>
            </a:r>
            <a:r>
              <a:rPr lang="nb-NO" dirty="0" err="1" smtClean="0"/>
              <a:t>Politics</a:t>
            </a:r>
            <a:r>
              <a:rPr lang="nb-NO" dirty="0" smtClean="0"/>
              <a:t> is </a:t>
            </a:r>
            <a:r>
              <a:rPr lang="nb-NO" dirty="0" err="1" smtClean="0"/>
              <a:t>made</a:t>
            </a:r>
            <a:r>
              <a:rPr lang="nb-NO" dirty="0" smtClean="0"/>
              <a:t> in </a:t>
            </a:r>
            <a:r>
              <a:rPr lang="nb-NO" dirty="0" err="1" smtClean="0"/>
              <a:t>meeting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r>
              <a:rPr lang="nb-NO" dirty="0" smtClean="0"/>
              <a:t>”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82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Is </a:t>
            </a:r>
            <a:r>
              <a:rPr lang="nb-NO" dirty="0" err="1" smtClean="0"/>
              <a:t>everything</a:t>
            </a:r>
            <a:r>
              <a:rPr lang="nb-NO" dirty="0" smtClean="0"/>
              <a:t> done in Norway?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33500"/>
            <a:ext cx="8042276" cy="481329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charset="2"/>
              <a:buChar char="u"/>
            </a:pPr>
            <a:r>
              <a:rPr lang="en-GB" sz="1200" dirty="0" smtClean="0"/>
              <a:t>NO ----There are lots more to be done!</a:t>
            </a:r>
          </a:p>
          <a:p>
            <a:pPr>
              <a:lnSpc>
                <a:spcPct val="80000"/>
              </a:lnSpc>
              <a:buFont typeface="Wingdings" charset="2"/>
              <a:buChar char="u"/>
            </a:pPr>
            <a:r>
              <a:rPr lang="en-GB" sz="1200" dirty="0" smtClean="0"/>
              <a:t>A majority of the majors are still men</a:t>
            </a:r>
          </a:p>
          <a:p>
            <a:pPr>
              <a:lnSpc>
                <a:spcPct val="80000"/>
              </a:lnSpc>
              <a:buFont typeface="Wingdings" charset="2"/>
              <a:buChar char="u"/>
            </a:pPr>
            <a:r>
              <a:rPr lang="en-GB" sz="1200" dirty="0" smtClean="0"/>
              <a:t>The new government has declared gender equality is to be of less importance for the future ….we fear that this is a step towards resign in the battle of the gender balance</a:t>
            </a:r>
          </a:p>
          <a:p>
            <a:pPr>
              <a:lnSpc>
                <a:spcPct val="80000"/>
              </a:lnSpc>
              <a:buFont typeface="Wingdings" charset="2"/>
              <a:buChar char="u"/>
            </a:pPr>
            <a:r>
              <a:rPr lang="en-GB" sz="1200" dirty="0" smtClean="0"/>
              <a:t>Legal measures has to be taken to secure anti-discrimination</a:t>
            </a:r>
          </a:p>
          <a:p>
            <a:pPr>
              <a:lnSpc>
                <a:spcPct val="80000"/>
              </a:lnSpc>
              <a:buFont typeface="Wingdings" charset="2"/>
              <a:buChar char="u"/>
            </a:pPr>
            <a:r>
              <a:rPr lang="en-GB" sz="1200" dirty="0" smtClean="0"/>
              <a:t>Double career patterns needs to be further facilitated </a:t>
            </a:r>
          </a:p>
          <a:p>
            <a:pPr>
              <a:lnSpc>
                <a:spcPct val="80000"/>
              </a:lnSpc>
              <a:buFont typeface="Wingdings" charset="2"/>
              <a:buChar char="u"/>
            </a:pPr>
            <a:r>
              <a:rPr lang="en-GB" sz="1400" dirty="0" smtClean="0"/>
              <a:t>Reconciliation of work and family life </a:t>
            </a:r>
          </a:p>
          <a:p>
            <a:pPr lvl="1">
              <a:lnSpc>
                <a:spcPct val="80000"/>
              </a:lnSpc>
              <a:buFont typeface="Wingdings" charset="2"/>
              <a:buChar char="u"/>
            </a:pPr>
            <a:r>
              <a:rPr lang="en-GB" sz="1200" dirty="0" smtClean="0"/>
              <a:t>Single parenthood and work</a:t>
            </a:r>
          </a:p>
          <a:p>
            <a:pPr lvl="1">
              <a:lnSpc>
                <a:spcPct val="80000"/>
              </a:lnSpc>
              <a:buFont typeface="Wingdings" charset="2"/>
              <a:buChar char="u"/>
            </a:pPr>
            <a:endParaRPr lang="en-GB" sz="1200" dirty="0" smtClean="0"/>
          </a:p>
          <a:p>
            <a:pPr lvl="1">
              <a:lnSpc>
                <a:spcPct val="80000"/>
              </a:lnSpc>
              <a:buFont typeface="Wingdings" charset="2"/>
              <a:buChar char="u"/>
            </a:pPr>
            <a:r>
              <a:rPr lang="en-GB" sz="1200" dirty="0" smtClean="0"/>
              <a:t>Unequal pay is still a challenge</a:t>
            </a:r>
          </a:p>
          <a:p>
            <a:pPr lvl="1">
              <a:lnSpc>
                <a:spcPct val="80000"/>
              </a:lnSpc>
              <a:buFont typeface="Wingdings" charset="2"/>
              <a:buChar char="u"/>
            </a:pPr>
            <a:endParaRPr lang="en-GB" sz="1200" dirty="0" smtClean="0"/>
          </a:p>
          <a:p>
            <a:pPr lvl="1">
              <a:lnSpc>
                <a:spcPct val="80000"/>
              </a:lnSpc>
              <a:buFont typeface="Wingdings" charset="2"/>
              <a:buChar char="u"/>
            </a:pPr>
            <a:r>
              <a:rPr lang="en-GB" sz="1200" dirty="0" smtClean="0"/>
              <a:t>Involuntary underemployment among women – part-time work</a:t>
            </a:r>
          </a:p>
          <a:p>
            <a:pPr lvl="1">
              <a:lnSpc>
                <a:spcPct val="80000"/>
              </a:lnSpc>
              <a:buFont typeface="Wingdings" charset="2"/>
              <a:buChar char="u"/>
            </a:pPr>
            <a:endParaRPr lang="en-GB" sz="1200" dirty="0" smtClean="0"/>
          </a:p>
          <a:p>
            <a:pPr lvl="1">
              <a:lnSpc>
                <a:spcPct val="80000"/>
              </a:lnSpc>
              <a:buFont typeface="Wingdings" charset="2"/>
              <a:buChar char="u"/>
            </a:pPr>
            <a:r>
              <a:rPr lang="en-GB" sz="1200" dirty="0" smtClean="0"/>
              <a:t>Discrimination on the ground of pregnancy is still on going</a:t>
            </a:r>
          </a:p>
          <a:p>
            <a:pPr lvl="1">
              <a:lnSpc>
                <a:spcPct val="80000"/>
              </a:lnSpc>
              <a:buFont typeface="Wingdings" charset="2"/>
              <a:buChar char="u"/>
            </a:pPr>
            <a:endParaRPr lang="en-GB" sz="1200" dirty="0" smtClean="0"/>
          </a:p>
          <a:p>
            <a:pPr lvl="1">
              <a:lnSpc>
                <a:spcPct val="80000"/>
              </a:lnSpc>
              <a:buFont typeface="Wingdings" charset="2"/>
              <a:buChar char="u"/>
            </a:pPr>
            <a:r>
              <a:rPr lang="en-GB" sz="1200" dirty="0" smtClean="0"/>
              <a:t>Gender segregated labour market</a:t>
            </a:r>
          </a:p>
          <a:p>
            <a:pPr lvl="1">
              <a:lnSpc>
                <a:spcPct val="80000"/>
              </a:lnSpc>
              <a:buFont typeface="Wingdings" charset="2"/>
              <a:buChar char="u"/>
            </a:pPr>
            <a:endParaRPr lang="en-GB" sz="1200" dirty="0" smtClean="0"/>
          </a:p>
          <a:p>
            <a:pPr lvl="1">
              <a:lnSpc>
                <a:spcPct val="80000"/>
              </a:lnSpc>
              <a:buFont typeface="Wingdings" charset="2"/>
              <a:buChar char="u"/>
            </a:pPr>
            <a:r>
              <a:rPr lang="en-GB" sz="1200" dirty="0" smtClean="0"/>
              <a:t>Low proportion of female entrepreneurs</a:t>
            </a:r>
          </a:p>
          <a:p>
            <a:pPr lvl="1">
              <a:lnSpc>
                <a:spcPct val="80000"/>
              </a:lnSpc>
              <a:buFont typeface="Wingdings" charset="2"/>
              <a:buChar char="u"/>
            </a:pPr>
            <a:endParaRPr lang="en-GB" sz="1200" dirty="0" smtClean="0"/>
          </a:p>
          <a:p>
            <a:pPr lvl="1">
              <a:lnSpc>
                <a:spcPct val="80000"/>
              </a:lnSpc>
              <a:buFont typeface="Wingdings" charset="2"/>
              <a:buChar char="u"/>
            </a:pPr>
            <a:r>
              <a:rPr lang="en-GB" sz="1200" dirty="0" smtClean="0"/>
              <a:t>Women with non-western minority background are worst off in the labour market.</a:t>
            </a:r>
          </a:p>
          <a:p>
            <a:pPr>
              <a:buFont typeface="Wingdings" charset="2"/>
              <a:buChar char="u"/>
            </a:pPr>
            <a:endParaRPr lang="en-GB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Gina Lund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9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3" y="107576"/>
            <a:ext cx="8916282" cy="1336956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Are quotas a ”quick-fix” to inequality and injustice?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my opinion; NO!   quotas </a:t>
            </a:r>
            <a:r>
              <a:rPr lang="en-US" u="sng" dirty="0" smtClean="0"/>
              <a:t>alone</a:t>
            </a:r>
            <a:r>
              <a:rPr lang="en-US" dirty="0" smtClean="0"/>
              <a:t> can make NO big change…</a:t>
            </a:r>
          </a:p>
          <a:p>
            <a:r>
              <a:rPr lang="en-US" dirty="0" smtClean="0"/>
              <a:t>But, if you believe in Justice, Democracy and if you are ready to redistribute power, money and  positions ------then quotas can be a good tool </a:t>
            </a:r>
            <a:endParaRPr lang="en-US" dirty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898043" y="3822650"/>
            <a:ext cx="6604391" cy="2469848"/>
            <a:chOff x="2290" y="2931"/>
            <a:chExt cx="1187" cy="1043"/>
          </a:xfrm>
        </p:grpSpPr>
        <p:pic>
          <p:nvPicPr>
            <p:cNvPr id="6" name="Picture 5" descr="bs01997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931"/>
              <a:ext cx="1098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j02871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3249"/>
              <a:ext cx="32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j02871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3430"/>
              <a:ext cx="340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0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F:\INFO\Grafikk og maler\Fotografier\Rettighetsbelagte bilder\Istockphoto\iStock_000004494552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913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549275"/>
            <a:ext cx="6913563" cy="592138"/>
          </a:xfrm>
          <a:prstGeom prst="rect">
            <a:avLst/>
          </a:prstGeom>
          <a:solidFill>
            <a:schemeClr val="tx1">
              <a:alpha val="60000"/>
            </a:schemeClr>
          </a:solidFill>
          <a:ln w="317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GB" sz="3000" b="1" dirty="0">
                <a:solidFill>
                  <a:schemeClr val="bg1"/>
                </a:solidFill>
                <a:ea typeface="+mn-ea"/>
              </a:rPr>
              <a:t>  </a:t>
            </a:r>
            <a:r>
              <a:rPr lang="en-GB" sz="3400" b="1" dirty="0">
                <a:solidFill>
                  <a:schemeClr val="bg1"/>
                </a:solidFill>
                <a:ea typeface="+mn-ea"/>
              </a:rPr>
              <a:t>Facts and figures about Norway</a:t>
            </a:r>
            <a:endParaRPr lang="nb-NO" sz="3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24" name="Picture 4" descr="norgeno_sta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060575"/>
            <a:ext cx="32924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kstSylinder 9"/>
          <p:cNvSpPr txBox="1">
            <a:spLocks noChangeArrowheads="1"/>
          </p:cNvSpPr>
          <p:nvPr/>
        </p:nvSpPr>
        <p:spPr bwMode="auto">
          <a:xfrm>
            <a:off x="-36513" y="2060575"/>
            <a:ext cx="309562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3200" b="1"/>
              <a:t> </a:t>
            </a:r>
            <a:r>
              <a:rPr lang="en-GB" sz="3400" b="1"/>
              <a:t>Government</a:t>
            </a:r>
          </a:p>
          <a:p>
            <a:pPr eaLnBrk="1" hangingPunct="1">
              <a:buFont typeface="Arial" charset="0"/>
              <a:buChar char="•"/>
            </a:pPr>
            <a:r>
              <a:rPr lang="en-GB" sz="3400" b="1"/>
              <a:t> Population</a:t>
            </a:r>
          </a:p>
          <a:p>
            <a:pPr eaLnBrk="1" hangingPunct="1">
              <a:buFont typeface="Arial" charset="0"/>
              <a:buChar char="•"/>
            </a:pPr>
            <a:r>
              <a:rPr lang="en-GB" sz="3400" b="1"/>
              <a:t> Economy</a:t>
            </a:r>
          </a:p>
          <a:p>
            <a:pPr eaLnBrk="1" hangingPunct="1">
              <a:buFont typeface="Arial" charset="0"/>
              <a:buChar char="•"/>
            </a:pPr>
            <a:r>
              <a:rPr lang="en-GB" sz="3400" b="1"/>
              <a:t> Employment</a:t>
            </a:r>
          </a:p>
          <a:p>
            <a:pPr eaLnBrk="1" hangingPunct="1"/>
            <a:endParaRPr lang="nb-NO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9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Norway </a:t>
            </a:r>
            <a:r>
              <a:rPr lang="nb-NO" sz="4000" b="1" dirty="0" err="1"/>
              <a:t>today</a:t>
            </a:r>
            <a:endParaRPr lang="nb-NO" sz="4000" b="1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5.1 mill inhabitants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Approximately 73 % of all women are working – highest labour participation in the word due to female participation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The fertility rate is 1,9 children (among the highest in Europe)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Women earn 86 % of what men earn</a:t>
            </a:r>
          </a:p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Women are still in charge at home</a:t>
            </a:r>
          </a:p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We lack work force especially in the health sector</a:t>
            </a:r>
          </a:p>
          <a:p>
            <a:pPr>
              <a:lnSpc>
                <a:spcPct val="90000"/>
              </a:lnSpc>
            </a:pPr>
            <a:endParaRPr lang="en-GB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Was</a:t>
            </a:r>
            <a:r>
              <a:rPr lang="nb-NO" dirty="0" smtClean="0"/>
              <a:t> Norway </a:t>
            </a:r>
            <a:r>
              <a:rPr lang="nb-NO" dirty="0" err="1" smtClean="0"/>
              <a:t>born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a </a:t>
            </a:r>
            <a:r>
              <a:rPr lang="nb-NO" dirty="0" err="1" smtClean="0"/>
              <a:t>quota</a:t>
            </a:r>
            <a:r>
              <a:rPr lang="nb-NO" dirty="0" smtClean="0"/>
              <a:t> system?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Actually,- and surprisingly perhaps …but NO…my country was not born with quotas !</a:t>
            </a:r>
          </a:p>
          <a:p>
            <a:r>
              <a:rPr lang="en-US" dirty="0" smtClean="0"/>
              <a:t>Its not even right that the quotas just happened to come to us…</a:t>
            </a:r>
          </a:p>
          <a:p>
            <a:r>
              <a:rPr lang="en-US" dirty="0" smtClean="0"/>
              <a:t>Quotas are legitimate children of what today is known as </a:t>
            </a:r>
            <a:r>
              <a:rPr lang="en-US" sz="3800" dirty="0" smtClean="0"/>
              <a:t>the Norwegian or the Nordic Model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2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Norwegian – or Nordic </a:t>
            </a:r>
            <a:r>
              <a:rPr lang="nb-NO" dirty="0" err="1" smtClean="0"/>
              <a:t>model</a:t>
            </a:r>
            <a:r>
              <a:rPr lang="nb-NO" dirty="0" smtClean="0"/>
              <a:t>..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14" descr="http://scanpix.no/transfer/8d529a0a-deb5-42d0-9372-4210a1c8a0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1" b="916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741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69949"/>
          </a:xfrm>
        </p:spPr>
        <p:txBody>
          <a:bodyPr/>
          <a:lstStyle/>
          <a:p>
            <a:r>
              <a:rPr lang="nb-NO" sz="3200" dirty="0" smtClean="0"/>
              <a:t>Norway </a:t>
            </a:r>
            <a:r>
              <a:rPr lang="nb-NO" sz="3200" dirty="0" smtClean="0"/>
              <a:t>– a country to live in or </a:t>
            </a:r>
            <a:r>
              <a:rPr lang="en-GB" sz="3200" dirty="0" smtClean="0"/>
              <a:t>a way of living ? </a:t>
            </a:r>
            <a:endParaRPr lang="en-GB" sz="3200" dirty="0"/>
          </a:p>
        </p:txBody>
      </p:sp>
      <p:pic>
        <p:nvPicPr>
          <p:cNvPr id="4" name="Picture 4" descr="http://media.economist.com/images/images-magazine/2011/01/29/br/20110129_brd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27233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http://media.economist.com/images/images-magazine/2011/01/29/br/20110129_brd0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" b="2038"/>
          <a:stretch>
            <a:fillRect/>
          </a:stretch>
        </p:blipFill>
        <p:spPr bwMode="auto">
          <a:xfrm>
            <a:off x="549274" y="1257113"/>
            <a:ext cx="8677541" cy="46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Gina Lund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0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11413" y="1044575"/>
            <a:ext cx="5399087" cy="584775"/>
          </a:xfrm>
        </p:spPr>
        <p:txBody>
          <a:bodyPr/>
          <a:lstStyle/>
          <a:p>
            <a:r>
              <a:rPr lang="nb-NO" sz="3200" dirty="0" smtClean="0"/>
              <a:t>A </a:t>
            </a:r>
            <a:r>
              <a:rPr lang="nb-NO" sz="3200" dirty="0" err="1" smtClean="0"/>
              <a:t>question</a:t>
            </a:r>
            <a:r>
              <a:rPr lang="nb-NO" sz="3200" dirty="0" smtClean="0"/>
              <a:t> </a:t>
            </a:r>
            <a:r>
              <a:rPr lang="nb-NO" sz="3200" dirty="0" err="1" smtClean="0"/>
              <a:t>of</a:t>
            </a:r>
            <a:r>
              <a:rPr lang="nb-NO" sz="3200" dirty="0" smtClean="0"/>
              <a:t> </a:t>
            </a:r>
            <a:r>
              <a:rPr lang="nb-NO" sz="3200" dirty="0" err="1" smtClean="0"/>
              <a:t>luck</a:t>
            </a:r>
            <a:r>
              <a:rPr lang="nb-NO" sz="3200" dirty="0" smtClean="0"/>
              <a:t>? 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2529" name="Picture 1" descr="C:\Users\mok\AppData\Local\Microsoft\Windows\Temporary Internet Files\Content.IE5\S38O8K5C\0031003_-_Sleipner_-_Photo_Dag_Myrestrand_-_Statoi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64" y="0"/>
            <a:ext cx="10519347" cy="7000626"/>
          </a:xfrm>
          <a:prstGeom prst="rect">
            <a:avLst/>
          </a:prstGeom>
          <a:solidFill>
            <a:srgbClr val="9999FF"/>
          </a:solidFill>
        </p:spPr>
      </p:pic>
      <p:sp>
        <p:nvSpPr>
          <p:cNvPr id="6" name="Rektangel 5"/>
          <p:cNvSpPr/>
          <p:nvPr/>
        </p:nvSpPr>
        <p:spPr bwMode="auto">
          <a:xfrm>
            <a:off x="3643306" y="1571612"/>
            <a:ext cx="3214710" cy="6429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90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nb-NO" sz="1800" b="1" i="0" u="none" strike="noStrike" cap="none" normalizeH="0" baseline="0" smtClean="0">
              <a:ln>
                <a:noFill/>
              </a:ln>
              <a:solidFill>
                <a:srgbClr val="71717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3286116" y="1928802"/>
            <a:ext cx="2057408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90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nb-NO" sz="1800" b="1" i="0" u="none" strike="noStrike" cap="none" normalizeH="0" baseline="0" smtClean="0">
              <a:ln>
                <a:noFill/>
              </a:ln>
              <a:solidFill>
                <a:srgbClr val="71717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3143240" y="714356"/>
            <a:ext cx="1357322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90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nb-NO" sz="1800" b="1" i="0" u="none" strike="noStrike" cap="none" normalizeH="0" baseline="0" smtClean="0">
              <a:ln>
                <a:noFill/>
              </a:ln>
              <a:solidFill>
                <a:srgbClr val="71717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2357422" y="357166"/>
            <a:ext cx="4214842" cy="642942"/>
          </a:xfrm>
          <a:prstGeom prst="rect">
            <a:avLst/>
          </a:prstGeom>
          <a:solidFill>
            <a:srgbClr val="99CCFF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90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nb-NO" sz="1800" b="1" i="0" u="none" strike="noStrike" cap="none" normalizeH="0" baseline="0" smtClean="0">
              <a:ln>
                <a:noFill/>
              </a:ln>
              <a:solidFill>
                <a:srgbClr val="71717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2643174" y="428604"/>
            <a:ext cx="3770326" cy="1077218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</a:rPr>
              <a:t>A question of luck?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777</TotalTime>
  <Words>2318</Words>
  <Application>Microsoft Macintosh PowerPoint</Application>
  <PresentationFormat>On-screen Show (4:3)</PresentationFormat>
  <Paragraphs>246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Breeze</vt:lpstr>
      <vt:lpstr>Gender equality and Quotas in Norway </vt:lpstr>
      <vt:lpstr>We…I am Gina</vt:lpstr>
      <vt:lpstr> Are quotas a ”quick-fix” to inequality and injustice?</vt:lpstr>
      <vt:lpstr>PowerPoint Presentation</vt:lpstr>
      <vt:lpstr>Norway today</vt:lpstr>
      <vt:lpstr>Was Norway born with a quota system?</vt:lpstr>
      <vt:lpstr>The Norwegian – or Nordic model..</vt:lpstr>
      <vt:lpstr>Norway – a country to live in or a way of living ? </vt:lpstr>
      <vt:lpstr>A question of luck? </vt:lpstr>
      <vt:lpstr>The Nordic model –  a threefold</vt:lpstr>
      <vt:lpstr>Women in politics -wordwide</vt:lpstr>
      <vt:lpstr>Norway : Women and political representation</vt:lpstr>
      <vt:lpstr>Norway:Gender equality and formal rights</vt:lpstr>
      <vt:lpstr>Todays quotas</vt:lpstr>
      <vt:lpstr>Quotas in business: 40%</vt:lpstr>
      <vt:lpstr>We…I am Hilde</vt:lpstr>
      <vt:lpstr>Gender equality and democracy</vt:lpstr>
      <vt:lpstr>Quotas in politics</vt:lpstr>
      <vt:lpstr>In an equal society </vt:lpstr>
      <vt:lpstr>How to achieve gender balance in local politics</vt:lpstr>
      <vt:lpstr>Is everything done in Norway?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Quotas in Norway </dc:title>
  <dc:creator>Gina Lund</dc:creator>
  <cp:lastModifiedBy>Gina Lund</cp:lastModifiedBy>
  <cp:revision>39</cp:revision>
  <dcterms:created xsi:type="dcterms:W3CDTF">2014-10-11T09:39:22Z</dcterms:created>
  <dcterms:modified xsi:type="dcterms:W3CDTF">2014-10-13T20:07:22Z</dcterms:modified>
</cp:coreProperties>
</file>