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295" r:id="rId3"/>
    <p:sldId id="285" r:id="rId4"/>
    <p:sldId id="293" r:id="rId5"/>
    <p:sldId id="294" r:id="rId6"/>
    <p:sldId id="286" r:id="rId7"/>
    <p:sldId id="287" r:id="rId8"/>
    <p:sldId id="289" r:id="rId9"/>
    <p:sldId id="297" r:id="rId10"/>
    <p:sldId id="298" r:id="rId11"/>
    <p:sldId id="299" r:id="rId12"/>
    <p:sldId id="291" r:id="rId13"/>
    <p:sldId id="292" r:id="rId14"/>
    <p:sldId id="300" r:id="rId15"/>
  </p:sldIdLst>
  <p:sldSz cx="12195175" cy="9753600"/>
  <p:notesSz cx="6662738" cy="9906000"/>
  <p:defaultTextStyle>
    <a:defPPr>
      <a:defRPr lang="cs-CZ"/>
    </a:defPPr>
    <a:lvl1pPr marL="0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7016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54033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81050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508066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35083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62099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89115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5016132" algn="l" defTabSz="1254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68" y="-456"/>
      </p:cViewPr>
      <p:guideLst>
        <p:guide orient="horz" pos="3072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9892-96C5-48A6-8814-2EC3457ADB4D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6021-83BE-4D1E-B5ED-81C6CB739C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9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E7AB-67BC-409E-8E0A-F6C205D87A32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742950"/>
            <a:ext cx="464343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51BDA-AF0D-486F-96B5-4BC8C5EEBB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09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638" y="3029939"/>
            <a:ext cx="10365899" cy="209070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9276" y="5527040"/>
            <a:ext cx="8536623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5474746" y="568960"/>
            <a:ext cx="4801851" cy="121378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7078" y="568960"/>
            <a:ext cx="14204415" cy="121378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335" y="6267593"/>
            <a:ext cx="10365899" cy="1937173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335" y="4133992"/>
            <a:ext cx="10365899" cy="2133600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540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0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5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20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9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61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7078" y="3318934"/>
            <a:ext cx="9502074" cy="938784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72405" y="3318934"/>
            <a:ext cx="9504192" cy="9387840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60" y="390597"/>
            <a:ext cx="10975657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59" y="2183272"/>
            <a:ext cx="5388321" cy="9098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16" indent="0">
              <a:buNone/>
              <a:defRPr sz="2800" b="1"/>
            </a:lvl2pPr>
            <a:lvl3pPr marL="1254033" indent="0">
              <a:buNone/>
              <a:defRPr sz="2400" b="1"/>
            </a:lvl3pPr>
            <a:lvl4pPr marL="1881050" indent="0">
              <a:buNone/>
              <a:defRPr sz="2200" b="1"/>
            </a:lvl4pPr>
            <a:lvl5pPr marL="2508066" indent="0">
              <a:buNone/>
              <a:defRPr sz="2200" b="1"/>
            </a:lvl5pPr>
            <a:lvl6pPr marL="3135083" indent="0">
              <a:buNone/>
              <a:defRPr sz="2200" b="1"/>
            </a:lvl6pPr>
            <a:lvl7pPr marL="3762099" indent="0">
              <a:buNone/>
              <a:defRPr sz="2200" b="1"/>
            </a:lvl7pPr>
            <a:lvl8pPr marL="4389115" indent="0">
              <a:buNone/>
              <a:defRPr sz="2200" b="1"/>
            </a:lvl8pPr>
            <a:lvl9pPr marL="5016132" indent="0">
              <a:buNone/>
              <a:defRPr sz="22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759" y="3093157"/>
            <a:ext cx="5388321" cy="561961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4980" y="2183272"/>
            <a:ext cx="5390436" cy="90988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16" indent="0">
              <a:buNone/>
              <a:defRPr sz="2800" b="1"/>
            </a:lvl2pPr>
            <a:lvl3pPr marL="1254033" indent="0">
              <a:buNone/>
              <a:defRPr sz="2400" b="1"/>
            </a:lvl3pPr>
            <a:lvl4pPr marL="1881050" indent="0">
              <a:buNone/>
              <a:defRPr sz="2200" b="1"/>
            </a:lvl4pPr>
            <a:lvl5pPr marL="2508066" indent="0">
              <a:buNone/>
              <a:defRPr sz="2200" b="1"/>
            </a:lvl5pPr>
            <a:lvl6pPr marL="3135083" indent="0">
              <a:buNone/>
              <a:defRPr sz="2200" b="1"/>
            </a:lvl6pPr>
            <a:lvl7pPr marL="3762099" indent="0">
              <a:buNone/>
              <a:defRPr sz="2200" b="1"/>
            </a:lvl7pPr>
            <a:lvl8pPr marL="4389115" indent="0">
              <a:buNone/>
              <a:defRPr sz="2200" b="1"/>
            </a:lvl8pPr>
            <a:lvl9pPr marL="5016132" indent="0">
              <a:buNone/>
              <a:defRPr sz="22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4980" y="3093157"/>
            <a:ext cx="5390436" cy="561961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759" y="388338"/>
            <a:ext cx="4012128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974" y="388339"/>
            <a:ext cx="6817442" cy="8324428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759" y="2041032"/>
            <a:ext cx="4012128" cy="6671735"/>
          </a:xfrm>
        </p:spPr>
        <p:txBody>
          <a:bodyPr/>
          <a:lstStyle>
            <a:lvl1pPr marL="0" indent="0">
              <a:buNone/>
              <a:defRPr sz="2000"/>
            </a:lvl1pPr>
            <a:lvl2pPr marL="627016" indent="0">
              <a:buNone/>
              <a:defRPr sz="1700"/>
            </a:lvl2pPr>
            <a:lvl3pPr marL="1254033" indent="0">
              <a:buNone/>
              <a:defRPr sz="1300"/>
            </a:lvl3pPr>
            <a:lvl4pPr marL="1881050" indent="0">
              <a:buNone/>
              <a:defRPr sz="1300"/>
            </a:lvl4pPr>
            <a:lvl5pPr marL="2508066" indent="0">
              <a:buNone/>
              <a:defRPr sz="1300"/>
            </a:lvl5pPr>
            <a:lvl6pPr marL="3135083" indent="0">
              <a:buNone/>
              <a:defRPr sz="1300"/>
            </a:lvl6pPr>
            <a:lvl7pPr marL="3762099" indent="0">
              <a:buNone/>
              <a:defRPr sz="1300"/>
            </a:lvl7pPr>
            <a:lvl8pPr marL="4389115" indent="0">
              <a:buNone/>
              <a:defRPr sz="1300"/>
            </a:lvl8pPr>
            <a:lvl9pPr marL="501613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0340" y="6827521"/>
            <a:ext cx="7317105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90340" y="871503"/>
            <a:ext cx="7317105" cy="5852160"/>
          </a:xfrm>
        </p:spPr>
        <p:txBody>
          <a:bodyPr/>
          <a:lstStyle>
            <a:lvl1pPr marL="0" indent="0">
              <a:buNone/>
              <a:defRPr sz="4400"/>
            </a:lvl1pPr>
            <a:lvl2pPr marL="627016" indent="0">
              <a:buNone/>
              <a:defRPr sz="3900"/>
            </a:lvl2pPr>
            <a:lvl3pPr marL="1254033" indent="0">
              <a:buNone/>
              <a:defRPr sz="3300"/>
            </a:lvl3pPr>
            <a:lvl4pPr marL="1881050" indent="0">
              <a:buNone/>
              <a:defRPr sz="2800"/>
            </a:lvl4pPr>
            <a:lvl5pPr marL="2508066" indent="0">
              <a:buNone/>
              <a:defRPr sz="2800"/>
            </a:lvl5pPr>
            <a:lvl6pPr marL="3135083" indent="0">
              <a:buNone/>
              <a:defRPr sz="2800"/>
            </a:lvl6pPr>
            <a:lvl7pPr marL="3762099" indent="0">
              <a:buNone/>
              <a:defRPr sz="2800"/>
            </a:lvl7pPr>
            <a:lvl8pPr marL="4389115" indent="0">
              <a:buNone/>
              <a:defRPr sz="2800"/>
            </a:lvl8pPr>
            <a:lvl9pPr marL="5016132" indent="0">
              <a:buNone/>
              <a:defRPr sz="2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90340" y="7633548"/>
            <a:ext cx="7317105" cy="1144692"/>
          </a:xfrm>
        </p:spPr>
        <p:txBody>
          <a:bodyPr/>
          <a:lstStyle>
            <a:lvl1pPr marL="0" indent="0">
              <a:buNone/>
              <a:defRPr sz="2000"/>
            </a:lvl1pPr>
            <a:lvl2pPr marL="627016" indent="0">
              <a:buNone/>
              <a:defRPr sz="1700"/>
            </a:lvl2pPr>
            <a:lvl3pPr marL="1254033" indent="0">
              <a:buNone/>
              <a:defRPr sz="1300"/>
            </a:lvl3pPr>
            <a:lvl4pPr marL="1881050" indent="0">
              <a:buNone/>
              <a:defRPr sz="1300"/>
            </a:lvl4pPr>
            <a:lvl5pPr marL="2508066" indent="0">
              <a:buNone/>
              <a:defRPr sz="1300"/>
            </a:lvl5pPr>
            <a:lvl6pPr marL="3135083" indent="0">
              <a:buNone/>
              <a:defRPr sz="1300"/>
            </a:lvl6pPr>
            <a:lvl7pPr marL="3762099" indent="0">
              <a:buNone/>
              <a:defRPr sz="1300"/>
            </a:lvl7pPr>
            <a:lvl8pPr marL="4389115" indent="0">
              <a:buNone/>
              <a:defRPr sz="1300"/>
            </a:lvl8pPr>
            <a:lvl9pPr marL="5016132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760" y="390597"/>
            <a:ext cx="10975657" cy="1625600"/>
          </a:xfrm>
          <a:prstGeom prst="rect">
            <a:avLst/>
          </a:prstGeom>
        </p:spPr>
        <p:txBody>
          <a:bodyPr vert="horz" lIns="125403" tIns="62702" rIns="125403" bIns="62702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760" y="2275842"/>
            <a:ext cx="10975657" cy="6436925"/>
          </a:xfrm>
          <a:prstGeom prst="rect">
            <a:avLst/>
          </a:prstGeom>
        </p:spPr>
        <p:txBody>
          <a:bodyPr vert="horz" lIns="125403" tIns="62702" rIns="125403" bIns="62702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759" y="9040144"/>
            <a:ext cx="2845541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50F3-88D9-45FD-BA4F-7BDD751C4D8C}" type="datetimeFigureOut">
              <a:rPr lang="cs-CZ" smtClean="0"/>
              <a:pPr/>
              <a:t>16. 12. 2013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6686" y="9040144"/>
            <a:ext cx="3861805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9876" y="9040144"/>
            <a:ext cx="2845541" cy="519289"/>
          </a:xfrm>
          <a:prstGeom prst="rect">
            <a:avLst/>
          </a:prstGeom>
        </p:spPr>
        <p:txBody>
          <a:bodyPr vert="horz" lIns="125403" tIns="62702" rIns="125403" bIns="627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6BF9-3620-4A78-A280-EB6AD2F66C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33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63" indent="-470263" algn="l" defTabSz="125403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902" indent="-391886" algn="l" defTabSz="1254033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41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58" indent="-313508" algn="l" defTabSz="12540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75" indent="-313508" algn="l" defTabSz="1254033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91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607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624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640" indent="-313508" algn="l" defTabSz="125403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16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33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50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66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83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99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15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132" algn="l" defTabSz="125403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nisprava.cz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189" y="1741692"/>
            <a:ext cx="11422223" cy="1924585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1714917"/>
            <a:r>
              <a:rPr lang="cs-CZ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KONTROLY ZAMĚSTNÁVÁNÍ CIZINCŮ</a:t>
            </a:r>
          </a:p>
          <a:p>
            <a:pPr defTabSz="1714917"/>
            <a:r>
              <a:rPr lang="cs-CZ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prováděné orgány Celní správy ČR</a:t>
            </a:r>
          </a:p>
          <a:p>
            <a:pPr defTabSz="1714917"/>
            <a:endParaRPr lang="cs-CZ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7793" y="4012704"/>
            <a:ext cx="11592442" cy="908922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Zdeněk Málek                            	                 		5. listopadu 2013</a:t>
            </a:r>
          </a:p>
          <a:p>
            <a:pPr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odbor Dohledu GŘC</a:t>
            </a:r>
          </a:p>
        </p:txBody>
      </p:sp>
    </p:spTree>
    <p:extLst>
      <p:ext uri="{BB962C8B-B14F-4D97-AF65-F5344CB8AC3E}">
        <p14:creationId xmlns:p14="http://schemas.microsoft.com/office/powerpoint/2010/main" xmlns="" val="24405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118592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Výsledky kontrolní činnosti v oblasti zaměstnávání cizinců za rok 2012 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3172476"/>
              </p:ext>
            </p:extLst>
          </p:nvPr>
        </p:nvGraphicFramePr>
        <p:xfrm>
          <a:off x="480963" y="3796680"/>
          <a:ext cx="11233248" cy="4968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702"/>
                <a:gridCol w="1409721"/>
                <a:gridCol w="1227940"/>
                <a:gridCol w="1409721"/>
                <a:gridCol w="1051107"/>
                <a:gridCol w="1226705"/>
                <a:gridCol w="1227940"/>
                <a:gridCol w="1576662"/>
                <a:gridCol w="1268750"/>
              </a:tblGrid>
              <a:tr h="16189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rok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počet provedených kontrol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z toho pozitivních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z toho samostatně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efektivita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počet zjištěných cizinců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počet osob bez povolení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k pobytu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počet kontrolovaných občanů EU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nesplnění oznamovací povinnosti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2 152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613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1 850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28,49%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1 608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224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1 868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596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1 389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31,91%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1 622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179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1 727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654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1 020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37,87%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2 340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1 632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602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1 102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36,89%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1 966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1 660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640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1 041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38,55%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2 008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54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1 752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702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1 033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40,17%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1 229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chemeClr val="bg1"/>
                          </a:solidFill>
                          <a:effectLst/>
                        </a:rPr>
                        <a:t>71</a:t>
                      </a:r>
                      <a:endParaRPr lang="cs-CZ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3 123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1 631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1 329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542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1 021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40,78%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630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2 023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1 074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92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29035" y="1276400"/>
            <a:ext cx="9738443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Celorepublikové kontrolní akce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7868318"/>
              </p:ext>
            </p:extLst>
          </p:nvPr>
        </p:nvGraphicFramePr>
        <p:xfrm>
          <a:off x="192931" y="2068488"/>
          <a:ext cx="11665297" cy="7416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235"/>
                <a:gridCol w="1178430"/>
                <a:gridCol w="1159762"/>
                <a:gridCol w="863404"/>
                <a:gridCol w="1131761"/>
                <a:gridCol w="1094424"/>
                <a:gridCol w="1003417"/>
                <a:gridCol w="1138761"/>
                <a:gridCol w="1239103"/>
              </a:tblGrid>
              <a:tr h="93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Akce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Victory 16. -  17. 4. 2009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Libra 19.10.-25.10.2009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Gril 5. 5. 2010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Frézie 26.-27. 10. 2010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Bobr 28. 3.-1. 4. 2011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ŠKVOR 31.10.2011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JULIUS 11.4.-13.4.2012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Akce KAVIAR 19.11.-20.11.2013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kontrol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134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105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169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118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kontrol v součinnosti s jinými státními orgány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38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46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34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48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 kontrol s jinými státními orgány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38,00%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32,84%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37,14%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44,66%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35,77%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20,12%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14,41%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17,20%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pozitivních kontrol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46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95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28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88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 pozitivních kontrol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29,00%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15,67%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31,43%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47,57%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37,40%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56,21%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23,73%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31,54%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zkontrolovaných cizinců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451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291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219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432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549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zkontrolovaných s bydlištěm v EU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295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433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138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118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cizinců bez platn. povolení k pobytu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11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cizinců podezřelých z PZoZ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241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265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134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229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 zkontrolovaných ciz. vs. cizinců podezřelých z PZoZ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53,44%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31,96%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27,40%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26,47%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31,02%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46,64%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55,56%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20,58%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Nesplněna oznamovací povinnost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66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370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73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94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% nesplněna oznamovací povinnost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22,37%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85,45%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52,90%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79,66%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celníků zúčastněných na kontrolách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205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196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232</a:t>
                      </a:r>
                      <a:endParaRPr lang="cs-CZ" sz="140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251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217</a:t>
                      </a:r>
                      <a:endParaRPr lang="cs-CZ" sz="14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118592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Podněty k trestnímu řízení v oblasti zaměstnávání cizinců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8956" y="3796680"/>
            <a:ext cx="4752527" cy="2986414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514350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 1. lednu 2010 zaveden trestním zákoníkem nový trestný čin –   § 342 </a:t>
            </a:r>
            <a:r>
              <a:rPr lang="cs-CZ" sz="27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neoprávněné zaměstnávání cizinců</a:t>
            </a:r>
          </a:p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507" y="3436640"/>
            <a:ext cx="6516198" cy="568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245392" y="2201938"/>
            <a:ext cx="9704394" cy="1124366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 algn="ctr" defTabSz="1714917"/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05099" y="3508648"/>
            <a:ext cx="8764474" cy="34019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kpt. Ing. Zdeněk Málek</a:t>
            </a:r>
          </a:p>
          <a:p>
            <a:pPr algn="ctr"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metodik odboru Dohledu</a:t>
            </a:r>
          </a:p>
          <a:p>
            <a:pPr algn="ctr"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tel.: +420 261 333 821</a:t>
            </a:r>
          </a:p>
          <a:p>
            <a:pPr algn="ctr"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fax: +420 261 333 800</a:t>
            </a:r>
          </a:p>
          <a:p>
            <a:pPr algn="ctr" defTabSz="1714917"/>
            <a:r>
              <a:rPr lang="cs-CZ" sz="2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obil: +420 724 918 771</a:t>
            </a:r>
          </a:p>
          <a:p>
            <a:pPr algn="ctr"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e-mail: z.malek@cs.mfcr.cz</a:t>
            </a:r>
          </a:p>
          <a:p>
            <a:pPr algn="ctr" defTabSz="1714917"/>
            <a:r>
              <a:rPr lang="cs-CZ" sz="2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</a:t>
            </a:r>
            <a:r>
              <a:rPr lang="cs-CZ" sz="27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celnisprava.cz</a:t>
            </a:r>
            <a:endParaRPr lang="cs-CZ" sz="27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714917"/>
            <a:endParaRPr lang="cs-CZ" sz="27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Kontroly zaměstnávání cizinců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8955" y="3148608"/>
            <a:ext cx="11312913" cy="493424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8955" y="3076600"/>
            <a:ext cx="5112567" cy="5479404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514350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provádí celní úřady od </a:t>
            </a:r>
          </a:p>
          <a:p>
            <a:pPr marL="514350" indent="-514350" defTabSz="1714917"/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1. října 2004</a:t>
            </a:r>
          </a:p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spočívají v ověření, zda cizinec (osoba ze třetí země) vykonává práci:</a:t>
            </a: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 souladu s pracovním povolením nebo zelenou nebo modrou kartou</a:t>
            </a: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základě pracovněprávního vztahu</a:t>
            </a:r>
          </a:p>
        </p:txBody>
      </p:sp>
      <p:pic>
        <p:nvPicPr>
          <p:cNvPr id="13" name="Zástupný symbol pro obsah 6" descr="SDC1064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21522" y="3415103"/>
            <a:ext cx="64327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Kontroly zaměstnávání cizinců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8956" y="3796680"/>
            <a:ext cx="5040560" cy="340191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514350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1. ledna 2011:</a:t>
            </a:r>
          </a:p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rozšíření kompetencí celních úřadů i na kontroly zaměstnávání občanů EU (oznamovacích povinností)</a:t>
            </a:r>
          </a:p>
        </p:txBody>
      </p:sp>
      <p:pic>
        <p:nvPicPr>
          <p:cNvPr id="6" name="Zástupný symbol pro obsah 5" descr="IMAG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21523" y="3436640"/>
            <a:ext cx="649724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Kontroly zaměstnávání cizinců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8956" y="3796680"/>
            <a:ext cx="5040560" cy="381741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514350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pracovní povolení:</a:t>
            </a:r>
          </a:p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vydává Úřad práce ČR (resp. příslušná krajská pobočka)</a:t>
            </a:r>
          </a:p>
          <a:p>
            <a:pPr marL="1141366" lvl="1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specifikované pro konkrétní druh práce a zaměstnavatele</a:t>
            </a:r>
          </a:p>
        </p:txBody>
      </p:sp>
      <p:pic>
        <p:nvPicPr>
          <p:cNvPr id="7" name="Zástupný symbol pro obsah 4" descr="prac_povoleni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7587" y="2932584"/>
            <a:ext cx="4824536" cy="6352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631923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Kontroly zaměstnávání cizinců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8956" y="3796680"/>
            <a:ext cx="5040560" cy="5063906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marL="514350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zelená (modrá) karta:</a:t>
            </a:r>
          </a:p>
          <a:p>
            <a:pPr marL="514350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slouží jako společný doklad o povolení k pobytu a povolení k zaměstnání cizince</a:t>
            </a:r>
          </a:p>
          <a:p>
            <a:pPr marL="1141366" lvl="1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roku 2009 (zelená karta)</a:t>
            </a:r>
          </a:p>
          <a:p>
            <a:pPr marL="1141366" lvl="1" indent="-514350" defTabSz="1714917">
              <a:buFont typeface="Arial" pitchFamily="34" charset="0"/>
              <a:buChar char="•"/>
            </a:pPr>
            <a:endParaRPr lang="cs-CZ" sz="2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1366" lvl="1" indent="-514350" defTabSz="1714917">
              <a:buFont typeface="Arial" pitchFamily="34" charset="0"/>
              <a:buChar char="•"/>
            </a:pPr>
            <a:r>
              <a:rPr lang="cs-CZ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roku 2011 (modrá karta)</a:t>
            </a:r>
          </a:p>
        </p:txBody>
      </p:sp>
      <p:pic>
        <p:nvPicPr>
          <p:cNvPr id="10" name="Zástupný symbol pro obsah 4" descr="zelena_kar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61483" y="3868688"/>
            <a:ext cx="671983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118592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Výsledky kontrolní činnosti v oblasti zaměstnávání cizinců za rok 2012 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5" descr="SDC1065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93531" y="4039156"/>
            <a:ext cx="6432717" cy="48245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931" y="4039156"/>
            <a:ext cx="5253384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7700" y="1705067"/>
            <a:ext cx="9539778" cy="1185921"/>
          </a:xfrm>
          <a:prstGeom prst="rect">
            <a:avLst/>
          </a:prstGeom>
          <a:noFill/>
        </p:spPr>
        <p:txBody>
          <a:bodyPr wrap="square" lIns="77171" tIns="38586" rIns="77171" bIns="38586" rtlCol="0">
            <a:spAutoFit/>
          </a:bodyPr>
          <a:lstStyle/>
          <a:p>
            <a:pPr algn="ctr" defTabSz="1714917"/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Výsledky kontrolní činnosti v oblasti zaměstnávání cizinců za rok 2012 </a:t>
            </a:r>
            <a:endParaRPr lang="cs-CZ" sz="3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8" descr="aquapark Hranice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241603" y="3940696"/>
            <a:ext cx="5057339" cy="49685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71" y="3940696"/>
            <a:ext cx="560894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568</Words>
  <Application>Microsoft Office PowerPoint</Application>
  <PresentationFormat>Vlastní</PresentationFormat>
  <Paragraphs>242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GorreCZ</dc:creator>
  <cp:lastModifiedBy>Marie</cp:lastModifiedBy>
  <cp:revision>232</cp:revision>
  <dcterms:created xsi:type="dcterms:W3CDTF">2009-12-10T19:11:10Z</dcterms:created>
  <dcterms:modified xsi:type="dcterms:W3CDTF">2013-12-16T10:10:06Z</dcterms:modified>
</cp:coreProperties>
</file>