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73" r:id="rId5"/>
    <p:sldId id="259" r:id="rId6"/>
    <p:sldId id="258" r:id="rId7"/>
    <p:sldId id="267" r:id="rId8"/>
    <p:sldId id="263" r:id="rId9"/>
    <p:sldId id="264" r:id="rId10"/>
    <p:sldId id="271" r:id="rId11"/>
    <p:sldId id="272" r:id="rId12"/>
    <p:sldId id="265" r:id="rId13"/>
    <p:sldId id="268" r:id="rId14"/>
    <p:sldId id="269" r:id="rId15"/>
    <p:sldId id="270" r:id="rId16"/>
    <p:sldId id="274" r:id="rId17"/>
    <p:sldId id="27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608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78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93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66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5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8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68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9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75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7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35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140E-E71A-4537-B933-84B0934131DB}" type="datetimeFigureOut">
              <a:rPr lang="cs-CZ" smtClean="0"/>
              <a:pPr/>
              <a:t>19.08.15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65B93-E64B-4A94-9808-A727A8D883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39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27634"/>
          </a:xfrm>
        </p:spPr>
        <p:txBody>
          <a:bodyPr>
            <a:normAutofit/>
          </a:bodyPr>
          <a:lstStyle/>
          <a:p>
            <a:r>
              <a:rPr lang="cs-CZ" dirty="0" smtClean="0"/>
              <a:t>Project </a:t>
            </a:r>
            <a:r>
              <a:rPr lang="cs-CZ" b="1" dirty="0" smtClean="0">
                <a:solidFill>
                  <a:srgbClr val="0070C0"/>
                </a:solidFill>
              </a:rPr>
              <a:t>„return to </a:t>
            </a:r>
            <a:r>
              <a:rPr lang="cs-CZ" b="1" dirty="0" err="1" smtClean="0">
                <a:solidFill>
                  <a:srgbClr val="0070C0"/>
                </a:solidFill>
              </a:rPr>
              <a:t>work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after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oncological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disease</a:t>
            </a:r>
            <a:r>
              <a:rPr lang="cs-CZ" b="1" dirty="0" smtClean="0">
                <a:solidFill>
                  <a:srgbClr val="0070C0"/>
                </a:solidFill>
              </a:rPr>
              <a:t>“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Amelie 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27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Project </a:t>
            </a:r>
            <a:r>
              <a:rPr lang="cs-CZ" b="1" dirty="0" err="1" smtClean="0">
                <a:solidFill>
                  <a:srgbClr val="0070C0"/>
                </a:solidFill>
              </a:rPr>
              <a:t>yield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Complexity</a:t>
            </a:r>
            <a:r>
              <a:rPr lang="cs-CZ" dirty="0" smtClean="0"/>
              <a:t>, </a:t>
            </a:r>
            <a:r>
              <a:rPr lang="cs-CZ" dirty="0" err="1" smtClean="0"/>
              <a:t>continuity</a:t>
            </a:r>
            <a:endParaRPr lang="cs-CZ" dirty="0" smtClean="0"/>
          </a:p>
          <a:p>
            <a:r>
              <a:rPr lang="cs-CZ" dirty="0" err="1" smtClean="0"/>
              <a:t>Safe</a:t>
            </a:r>
            <a:r>
              <a:rPr lang="cs-CZ" dirty="0" smtClean="0"/>
              <a:t> </a:t>
            </a:r>
            <a:r>
              <a:rPr lang="cs-CZ" dirty="0" err="1" smtClean="0"/>
              <a:t>net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clients</a:t>
            </a:r>
            <a:r>
              <a:rPr lang="cs-CZ" dirty="0" smtClean="0"/>
              <a:t> –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,  </a:t>
            </a:r>
            <a:r>
              <a:rPr lang="cs-CZ" dirty="0" err="1" smtClean="0"/>
              <a:t>multidisciplinary</a:t>
            </a:r>
            <a:r>
              <a:rPr lang="cs-CZ" dirty="0" smtClean="0"/>
              <a:t> team</a:t>
            </a:r>
          </a:p>
          <a:p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selfreflection</a:t>
            </a:r>
            <a:r>
              <a:rPr lang="cs-CZ" dirty="0" smtClean="0"/>
              <a:t>  –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get</a:t>
            </a:r>
            <a:r>
              <a:rPr lang="cs-CZ" dirty="0" smtClean="0"/>
              <a:t> up,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dressed</a:t>
            </a:r>
            <a:r>
              <a:rPr lang="cs-CZ" dirty="0" smtClean="0"/>
              <a:t>, </a:t>
            </a:r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, </a:t>
            </a:r>
            <a:r>
              <a:rPr lang="cs-CZ" dirty="0" err="1" smtClean="0"/>
              <a:t>remember</a:t>
            </a:r>
            <a:r>
              <a:rPr lang="cs-CZ" dirty="0" smtClean="0"/>
              <a:t>, </a:t>
            </a:r>
            <a:r>
              <a:rPr lang="cs-CZ" dirty="0" err="1" smtClean="0"/>
              <a:t>focus</a:t>
            </a:r>
            <a:r>
              <a:rPr lang="cs-CZ" dirty="0" smtClean="0"/>
              <a:t>...</a:t>
            </a:r>
          </a:p>
          <a:p>
            <a:r>
              <a:rPr lang="cs-CZ" dirty="0" err="1" smtClean="0"/>
              <a:t>Mapping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r>
              <a:rPr lang="cs-CZ" dirty="0" smtClean="0"/>
              <a:t> and </a:t>
            </a:r>
            <a:r>
              <a:rPr lang="cs-CZ" dirty="0" err="1" smtClean="0"/>
              <a:t>desires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cs-CZ" dirty="0" smtClean="0">
                <a:sym typeface="Wingdings" panose="05000000000000000000" pitchFamily="2" charset="2"/>
              </a:rPr>
              <a:t>??? </a:t>
            </a:r>
            <a:r>
              <a:rPr lang="cs-CZ" dirty="0" err="1" smtClean="0">
                <a:sym typeface="Wingdings" panose="05000000000000000000" pitchFamily="2" charset="2"/>
              </a:rPr>
              <a:t>Possible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change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of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profession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83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Project </a:t>
            </a:r>
            <a:r>
              <a:rPr lang="cs-CZ" b="1" dirty="0" err="1" smtClean="0">
                <a:solidFill>
                  <a:srgbClr val="0070C0"/>
                </a:solidFill>
              </a:rPr>
              <a:t>yield</a:t>
            </a:r>
            <a:r>
              <a:rPr lang="cs-CZ" b="1" dirty="0" smtClean="0">
                <a:solidFill>
                  <a:srgbClr val="0070C0"/>
                </a:solidFill>
              </a:rPr>
              <a:t> 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selfesteem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New </a:t>
            </a:r>
            <a:r>
              <a:rPr lang="cs-CZ" dirty="0" err="1" smtClean="0"/>
              <a:t>contacts</a:t>
            </a:r>
            <a:r>
              <a:rPr lang="cs-CZ" dirty="0" smtClean="0"/>
              <a:t>, </a:t>
            </a:r>
            <a:r>
              <a:rPr lang="cs-CZ" dirty="0" err="1" smtClean="0"/>
              <a:t>friendship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employment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oncological</a:t>
            </a:r>
            <a:r>
              <a:rPr lang="cs-CZ" dirty="0" smtClean="0"/>
              <a:t> </a:t>
            </a:r>
            <a:r>
              <a:rPr lang="cs-CZ" dirty="0" err="1" smtClean="0"/>
              <a:t>patients</a:t>
            </a:r>
            <a:endParaRPr lang="cs-CZ" dirty="0"/>
          </a:p>
          <a:p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employers</a:t>
            </a:r>
            <a:r>
              <a:rPr lang="cs-CZ" dirty="0" smtClean="0"/>
              <a:t>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Success</a:t>
            </a:r>
            <a:r>
              <a:rPr lang="cs-CZ" dirty="0" smtClean="0"/>
              <a:t> in </a:t>
            </a:r>
            <a:r>
              <a:rPr lang="cs-CZ" dirty="0" err="1" smtClean="0"/>
              <a:t>finding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12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0070C0"/>
                </a:solidFill>
              </a:rPr>
              <a:t>succes</a:t>
            </a:r>
            <a:r>
              <a:rPr lang="cs-CZ" b="1" dirty="0" smtClean="0">
                <a:solidFill>
                  <a:srgbClr val="0070C0"/>
                </a:solidFill>
              </a:rPr>
              <a:t> in </a:t>
            </a:r>
            <a:r>
              <a:rPr lang="cs-CZ" b="1" dirty="0" err="1" smtClean="0">
                <a:solidFill>
                  <a:srgbClr val="0070C0"/>
                </a:solidFill>
              </a:rPr>
              <a:t>finding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job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/>
              <a:t>3</a:t>
            </a:r>
            <a:r>
              <a:rPr lang="cs-CZ" b="1" dirty="0" smtClean="0"/>
              <a:t>1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found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(53 %)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participants</a:t>
            </a:r>
            <a:r>
              <a:rPr lang="cs-CZ" dirty="0" smtClean="0"/>
              <a:t>  </a:t>
            </a:r>
            <a:r>
              <a:rPr lang="cs-CZ" sz="2400" dirty="0" smtClean="0"/>
              <a:t>(</a:t>
            </a:r>
            <a:r>
              <a:rPr lang="cs-CZ" sz="2400" dirty="0" err="1" smtClean="0"/>
              <a:t>some</a:t>
            </a:r>
            <a:r>
              <a:rPr lang="cs-CZ" sz="2400" dirty="0" smtClean="0"/>
              <a:t> </a:t>
            </a:r>
            <a:r>
              <a:rPr lang="cs-CZ" sz="2400" dirty="0" err="1" smtClean="0"/>
              <a:t>people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group</a:t>
            </a:r>
            <a:r>
              <a:rPr lang="cs-CZ" sz="2400" dirty="0" smtClean="0"/>
              <a:t> are not </a:t>
            </a:r>
            <a:r>
              <a:rPr lang="cs-CZ" sz="2400" dirty="0" err="1" smtClean="0"/>
              <a:t>looking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job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meical</a:t>
            </a:r>
            <a:r>
              <a:rPr lang="cs-CZ" sz="2400" dirty="0" smtClean="0"/>
              <a:t> </a:t>
            </a:r>
            <a:r>
              <a:rPr lang="cs-CZ" sz="2400" dirty="0" err="1" smtClean="0"/>
              <a:t>reasons</a:t>
            </a:r>
            <a:r>
              <a:rPr lang="cs-CZ" sz="2400" dirty="0" smtClean="0"/>
              <a:t>)    </a:t>
            </a:r>
            <a:endParaRPr lang="cs-CZ" dirty="0"/>
          </a:p>
          <a:p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 (full </a:t>
            </a:r>
            <a:r>
              <a:rPr lang="cs-CZ" dirty="0" err="1" smtClean="0"/>
              <a:t>time</a:t>
            </a:r>
            <a:r>
              <a:rPr lang="cs-CZ" dirty="0" smtClean="0"/>
              <a:t>, part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)</a:t>
            </a:r>
            <a:endParaRPr lang="cs-CZ" dirty="0"/>
          </a:p>
          <a:p>
            <a:pPr>
              <a:buNone/>
            </a:pPr>
            <a:endParaRPr lang="cs-CZ" i="1" dirty="0"/>
          </a:p>
        </p:txBody>
      </p:sp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0070C0"/>
                </a:solidFill>
              </a:rPr>
              <a:t>types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jobs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found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605923"/>
              </p:ext>
            </p:extLst>
          </p:nvPr>
        </p:nvGraphicFramePr>
        <p:xfrm>
          <a:off x="971600" y="1556792"/>
          <a:ext cx="6491064" cy="384502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682752"/>
                <a:gridCol w="280831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Type</a:t>
                      </a:r>
                      <a:r>
                        <a:rPr lang="cs-CZ" sz="2000" baseline="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Share</a:t>
                      </a:r>
                      <a:r>
                        <a:rPr lang="cs-CZ" sz="200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</a:tr>
              <a:tr h="568464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Economical-administrative</a:t>
                      </a:r>
                      <a:r>
                        <a:rPr lang="cs-CZ" sz="200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42 %</a:t>
                      </a:r>
                      <a:endParaRPr lang="cs-CZ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Marketing</a:t>
                      </a:r>
                      <a:r>
                        <a:rPr lang="cs-CZ" sz="2000" baseline="0" dirty="0" smtClean="0"/>
                        <a:t> and sales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16 %</a:t>
                      </a:r>
                      <a:endParaRPr lang="cs-CZ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Service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13 %</a:t>
                      </a:r>
                      <a:endParaRPr lang="cs-CZ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Social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service</a:t>
                      </a:r>
                      <a:r>
                        <a:rPr lang="cs-CZ" sz="200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19,3 %</a:t>
                      </a:r>
                      <a:endParaRPr lang="cs-CZ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Public and </a:t>
                      </a:r>
                      <a:r>
                        <a:rPr lang="cs-CZ" sz="2000" dirty="0" err="1" smtClean="0"/>
                        <a:t>state</a:t>
                      </a:r>
                      <a:r>
                        <a:rPr lang="cs-CZ" sz="2000" dirty="0" smtClean="0"/>
                        <a:t> </a:t>
                      </a:r>
                      <a:r>
                        <a:rPr lang="cs-CZ" sz="2000" dirty="0" err="1" smtClean="0"/>
                        <a:t>sector</a:t>
                      </a:r>
                      <a:r>
                        <a:rPr lang="cs-CZ" sz="200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3,2 %</a:t>
                      </a:r>
                      <a:endParaRPr lang="cs-CZ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Manual</a:t>
                      </a:r>
                      <a:r>
                        <a:rPr lang="cs-CZ" sz="2000" baseline="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6,5  %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499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0070C0"/>
                </a:solidFill>
              </a:rPr>
              <a:t>Jobs</a:t>
            </a:r>
            <a:r>
              <a:rPr lang="cs-CZ" b="1" dirty="0" smtClean="0">
                <a:solidFill>
                  <a:srgbClr val="0070C0"/>
                </a:solidFill>
              </a:rPr>
              <a:t> in </a:t>
            </a:r>
            <a:r>
              <a:rPr lang="cs-CZ" b="1" dirty="0" err="1" smtClean="0">
                <a:solidFill>
                  <a:srgbClr val="0070C0"/>
                </a:solidFill>
              </a:rPr>
              <a:t>regions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766517"/>
              </p:ext>
            </p:extLst>
          </p:nvPr>
        </p:nvGraphicFramePr>
        <p:xfrm>
          <a:off x="705320" y="1484784"/>
          <a:ext cx="6891016" cy="2088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27772"/>
                <a:gridCol w="4063244"/>
              </a:tblGrid>
              <a:tr h="50405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region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Share</a:t>
                      </a:r>
                      <a:r>
                        <a:rPr lang="cs-CZ" sz="2000" baseline="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Prague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64,5 %</a:t>
                      </a:r>
                      <a:endParaRPr lang="cs-CZ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Central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bohemia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32,3 %</a:t>
                      </a:r>
                      <a:endParaRPr lang="cs-CZ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other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3,2 %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21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Type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job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37776"/>
              </p:ext>
            </p:extLst>
          </p:nvPr>
        </p:nvGraphicFramePr>
        <p:xfrm>
          <a:off x="457200" y="1600200"/>
          <a:ext cx="8229600" cy="17099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2672"/>
                <a:gridCol w="526692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Job</a:t>
                      </a:r>
                      <a:r>
                        <a:rPr lang="cs-CZ" sz="2400" baseline="0" dirty="0" smtClean="0"/>
                        <a:t>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share</a:t>
                      </a:r>
                      <a:endParaRPr lang="cs-CZ" sz="2400" dirty="0"/>
                    </a:p>
                  </a:txBody>
                  <a:tcPr/>
                </a:tc>
              </a:tr>
              <a:tr h="79553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Full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time</a:t>
                      </a:r>
                      <a:r>
                        <a:rPr lang="cs-CZ" sz="2400" baseline="0" dirty="0" smtClean="0"/>
                        <a:t>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29 %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Part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time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71 %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77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b="1" dirty="0" smtClean="0">
                <a:solidFill>
                  <a:srgbClr val="0070C0"/>
                </a:solidFill>
              </a:rPr>
              <a:t>participant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project</a:t>
            </a:r>
            <a:r>
              <a:rPr lang="cs-CZ" b="1" dirty="0" smtClean="0">
                <a:solidFill>
                  <a:srgbClr val="0070C0"/>
                </a:solidFill>
              </a:rPr>
              <a:t> – </a:t>
            </a:r>
            <a:r>
              <a:rPr lang="cs-CZ" b="1" dirty="0" err="1" smtClean="0">
                <a:solidFill>
                  <a:srgbClr val="0070C0"/>
                </a:solidFill>
              </a:rPr>
              <a:t>Mrs</a:t>
            </a:r>
            <a:r>
              <a:rPr lang="cs-CZ" b="1" dirty="0" smtClean="0">
                <a:solidFill>
                  <a:srgbClr val="0070C0"/>
                </a:solidFill>
              </a:rPr>
              <a:t> O.F</a:t>
            </a:r>
            <a:r>
              <a:rPr lang="cs-CZ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47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endParaRPr lang="cs-CZ" dirty="0" smtClean="0"/>
          </a:p>
          <a:p>
            <a:r>
              <a:rPr lang="cs-CZ" dirty="0" err="1" smtClean="0"/>
              <a:t>Foreigner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in CZ </a:t>
            </a:r>
            <a:r>
              <a:rPr lang="cs-CZ" dirty="0" err="1" smtClean="0"/>
              <a:t>for</a:t>
            </a:r>
            <a:r>
              <a:rPr lang="cs-CZ" dirty="0" smtClean="0"/>
              <a:t> 19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moved</a:t>
            </a:r>
            <a:r>
              <a:rPr lang="cs-CZ" dirty="0" smtClean="0"/>
              <a:t> to CZ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worked</a:t>
            </a:r>
            <a:r>
              <a:rPr lang="cs-CZ" dirty="0" smtClean="0"/>
              <a:t> as non </a:t>
            </a:r>
            <a:r>
              <a:rPr lang="cs-CZ" dirty="0" err="1" smtClean="0"/>
              <a:t>qualified</a:t>
            </a:r>
            <a:r>
              <a:rPr lang="cs-CZ" dirty="0" smtClean="0"/>
              <a:t> </a:t>
            </a:r>
            <a:r>
              <a:rPr lang="cs-CZ" dirty="0" err="1" smtClean="0"/>
              <a:t>employee</a:t>
            </a:r>
            <a:r>
              <a:rPr lang="cs-CZ" dirty="0" smtClean="0"/>
              <a:t>,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and </a:t>
            </a:r>
            <a:r>
              <a:rPr lang="cs-CZ" dirty="0" err="1" smtClean="0"/>
              <a:t>studied</a:t>
            </a:r>
            <a:r>
              <a:rPr lang="cs-CZ" dirty="0" smtClean="0"/>
              <a:t> and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in </a:t>
            </a:r>
            <a:r>
              <a:rPr lang="cs-CZ" dirty="0" err="1" smtClean="0"/>
              <a:t>prague</a:t>
            </a:r>
            <a:endParaRPr lang="cs-CZ" dirty="0" smtClean="0"/>
          </a:p>
          <a:p>
            <a:r>
              <a:rPr lang="cs-CZ" dirty="0" smtClean="0"/>
              <a:t>In 2012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cancer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says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a lot </a:t>
            </a:r>
            <a:r>
              <a:rPr lang="cs-CZ" dirty="0" err="1" smtClean="0"/>
              <a:t>of</a:t>
            </a:r>
            <a:r>
              <a:rPr lang="cs-CZ" dirty="0" smtClean="0"/>
              <a:t> stress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not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– </a:t>
            </a:r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, </a:t>
            </a:r>
            <a:r>
              <a:rPr lang="cs-CZ" dirty="0" err="1" smtClean="0"/>
              <a:t>foreigner</a:t>
            </a:r>
            <a:r>
              <a:rPr lang="cs-CZ" dirty="0" smtClean="0"/>
              <a:t>,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self</a:t>
            </a:r>
            <a:r>
              <a:rPr lang="cs-CZ" dirty="0" smtClean="0"/>
              <a:t> </a:t>
            </a:r>
            <a:r>
              <a:rPr lang="cs-CZ" dirty="0" err="1" smtClean="0"/>
              <a:t>esteem</a:t>
            </a:r>
            <a:endParaRPr lang="cs-CZ" dirty="0" smtClean="0"/>
          </a:p>
          <a:p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found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– full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lawyer</a:t>
            </a:r>
            <a:r>
              <a:rPr lang="cs-CZ" dirty="0" smtClean="0"/>
              <a:t> in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sector</a:t>
            </a:r>
            <a:endParaRPr lang="cs-CZ" dirty="0"/>
          </a:p>
        </p:txBody>
      </p:sp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95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Participant – </a:t>
            </a:r>
            <a:r>
              <a:rPr lang="cs-CZ" b="1" dirty="0" err="1" smtClean="0">
                <a:solidFill>
                  <a:srgbClr val="0070C0"/>
                </a:solidFill>
              </a:rPr>
              <a:t>mr.</a:t>
            </a:r>
            <a:r>
              <a:rPr lang="cs-CZ" b="1" dirty="0" smtClean="0">
                <a:solidFill>
                  <a:srgbClr val="0070C0"/>
                </a:solidFill>
              </a:rPr>
              <a:t> M.H.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38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cancer</a:t>
            </a:r>
            <a:r>
              <a:rPr lang="cs-CZ" dirty="0" smtClean="0"/>
              <a:t> </a:t>
            </a:r>
            <a:r>
              <a:rPr lang="cs-CZ" dirty="0" err="1" smtClean="0"/>
              <a:t>worked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banks</a:t>
            </a:r>
            <a:endParaRPr lang="cs-CZ" dirty="0" smtClean="0"/>
          </a:p>
          <a:p>
            <a:r>
              <a:rPr lang="cs-CZ" dirty="0" smtClean="0"/>
              <a:t>In 2008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cancer</a:t>
            </a:r>
            <a:endParaRPr lang="cs-CZ" dirty="0" smtClean="0"/>
          </a:p>
          <a:p>
            <a:r>
              <a:rPr lang="cs-CZ" dirty="0" smtClean="0"/>
              <a:t>In 2012 </a:t>
            </a:r>
            <a:r>
              <a:rPr lang="cs-CZ" dirty="0" err="1" smtClean="0"/>
              <a:t>lost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and </a:t>
            </a:r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unable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psychical</a:t>
            </a:r>
            <a:r>
              <a:rPr lang="cs-CZ" dirty="0" smtClean="0"/>
              <a:t> </a:t>
            </a:r>
            <a:r>
              <a:rPr lang="cs-CZ" dirty="0" err="1" smtClean="0"/>
              <a:t>break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endParaRPr lang="cs-CZ" dirty="0" smtClean="0"/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month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completion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 he </a:t>
            </a:r>
            <a:r>
              <a:rPr lang="cs-CZ" dirty="0" err="1" smtClean="0"/>
              <a:t>found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as bank </a:t>
            </a:r>
            <a:r>
              <a:rPr lang="cs-CZ" dirty="0" err="1" smtClean="0"/>
              <a:t>clerk</a:t>
            </a:r>
            <a:r>
              <a:rPr lang="cs-CZ" dirty="0" smtClean="0"/>
              <a:t> in </a:t>
            </a:r>
            <a:r>
              <a:rPr lang="cs-CZ" dirty="0" err="1" smtClean="0"/>
              <a:t>German</a:t>
            </a:r>
            <a:r>
              <a:rPr lang="cs-CZ" dirty="0" smtClean="0"/>
              <a:t> bank</a:t>
            </a:r>
            <a:endParaRPr lang="cs-CZ" dirty="0"/>
          </a:p>
        </p:txBody>
      </p:sp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931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70C0"/>
                </a:solidFill>
              </a:rPr>
              <a:t>reasons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for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execution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project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longterm</a:t>
            </a:r>
            <a:r>
              <a:rPr lang="cs-CZ" b="1" dirty="0" smtClean="0"/>
              <a:t> </a:t>
            </a:r>
            <a:r>
              <a:rPr lang="cs-CZ" b="1" dirty="0" err="1" smtClean="0"/>
              <a:t>experience</a:t>
            </a:r>
            <a:r>
              <a:rPr lang="cs-CZ" b="1" dirty="0" smtClean="0"/>
              <a:t>  </a:t>
            </a:r>
            <a:r>
              <a:rPr lang="cs-CZ" dirty="0" err="1" smtClean="0"/>
              <a:t>of</a:t>
            </a:r>
            <a:r>
              <a:rPr lang="cs-CZ" dirty="0" smtClean="0"/>
              <a:t> Amelie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clients</a:t>
            </a:r>
            <a:r>
              <a:rPr lang="cs-CZ" dirty="0" smtClean="0"/>
              <a:t> </a:t>
            </a:r>
            <a:r>
              <a:rPr lang="cs-CZ" dirty="0" err="1" smtClean="0"/>
              <a:t>looking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endParaRPr lang="cs-CZ" dirty="0" smtClean="0"/>
          </a:p>
          <a:p>
            <a:r>
              <a:rPr lang="cs-CZ" b="1" dirty="0" err="1" smtClean="0"/>
              <a:t>increasing</a:t>
            </a:r>
            <a:r>
              <a:rPr lang="cs-CZ" b="1" dirty="0" smtClean="0"/>
              <a:t> </a:t>
            </a:r>
            <a:r>
              <a:rPr lang="cs-CZ" b="1" dirty="0" err="1" smtClean="0"/>
              <a:t>number</a:t>
            </a:r>
            <a:r>
              <a:rPr lang="cs-CZ" b="1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oncological</a:t>
            </a:r>
            <a:r>
              <a:rPr lang="cs-CZ" dirty="0" smtClean="0"/>
              <a:t> </a:t>
            </a:r>
            <a:r>
              <a:rPr lang="cs-CZ" dirty="0" err="1" smtClean="0"/>
              <a:t>patients</a:t>
            </a:r>
            <a:endParaRPr lang="cs-CZ" dirty="0" smtClean="0"/>
          </a:p>
          <a:p>
            <a:r>
              <a:rPr lang="cs-CZ" b="1" dirty="0" err="1" smtClean="0"/>
              <a:t>frequent</a:t>
            </a:r>
            <a:r>
              <a:rPr lang="cs-CZ" b="1" dirty="0" smtClean="0"/>
              <a:t> </a:t>
            </a:r>
            <a:r>
              <a:rPr lang="cs-CZ" b="1" dirty="0" err="1" smtClean="0"/>
              <a:t>decrease</a:t>
            </a:r>
            <a:r>
              <a:rPr lang="cs-CZ" b="1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disability pension</a:t>
            </a:r>
          </a:p>
          <a:p>
            <a:r>
              <a:rPr lang="cs-CZ" b="1" dirty="0" smtClean="0"/>
              <a:t>Call </a:t>
            </a:r>
            <a:r>
              <a:rPr lang="cs-CZ" b="1" dirty="0" err="1" smtClean="0"/>
              <a:t>for</a:t>
            </a:r>
            <a:r>
              <a:rPr lang="cs-CZ" b="1" dirty="0" smtClean="0"/>
              <a:t> pilot </a:t>
            </a:r>
            <a:r>
              <a:rPr lang="cs-CZ" b="1" dirty="0" err="1" smtClean="0"/>
              <a:t>project</a:t>
            </a:r>
            <a:r>
              <a:rPr lang="cs-CZ" b="1" dirty="0" smtClean="0"/>
              <a:t> 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target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1026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05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>
                <a:solidFill>
                  <a:srgbClr val="0070C0"/>
                </a:solidFill>
              </a:rPr>
              <a:t>T</a:t>
            </a:r>
            <a:r>
              <a:rPr lang="cs-CZ" b="1" dirty="0" err="1" smtClean="0">
                <a:solidFill>
                  <a:srgbClr val="0070C0"/>
                </a:solidFill>
              </a:rPr>
              <a:t>argets</a:t>
            </a:r>
            <a:r>
              <a:rPr lang="cs-CZ" b="1" dirty="0" smtClean="0">
                <a:solidFill>
                  <a:srgbClr val="0070C0"/>
                </a:solidFill>
              </a:rPr>
              <a:t> and </a:t>
            </a:r>
            <a:r>
              <a:rPr lang="cs-CZ" b="1" dirty="0" err="1" smtClean="0">
                <a:solidFill>
                  <a:srgbClr val="0070C0"/>
                </a:solidFill>
              </a:rPr>
              <a:t>flow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project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20.4.2013 – 19.4.2015</a:t>
            </a:r>
          </a:p>
          <a:p>
            <a:r>
              <a:rPr lang="cs-CZ" sz="2800" b="1" dirty="0"/>
              <a:t>4 </a:t>
            </a:r>
            <a:r>
              <a:rPr lang="cs-CZ" sz="2800" b="1" dirty="0" err="1" smtClean="0"/>
              <a:t>x</a:t>
            </a:r>
            <a:r>
              <a:rPr lang="cs-CZ" sz="2800" b="1" dirty="0" smtClean="0"/>
              <a:t> 5month long </a:t>
            </a:r>
            <a:r>
              <a:rPr lang="cs-CZ" sz="2800" b="1" dirty="0" err="1" smtClean="0"/>
              <a:t>cycles</a:t>
            </a:r>
            <a:r>
              <a:rPr lang="cs-CZ" sz="2800" b="1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september</a:t>
            </a:r>
            <a:r>
              <a:rPr lang="cs-CZ" sz="2800" dirty="0" smtClean="0"/>
              <a:t> 2013, </a:t>
            </a:r>
            <a:r>
              <a:rPr lang="cs-CZ" sz="2800" dirty="0" err="1" smtClean="0"/>
              <a:t>january</a:t>
            </a:r>
            <a:r>
              <a:rPr lang="cs-CZ" sz="2800" dirty="0" smtClean="0"/>
              <a:t>  2014</a:t>
            </a:r>
            <a:r>
              <a:rPr lang="cs-CZ" sz="2800" dirty="0"/>
              <a:t>, </a:t>
            </a:r>
            <a:r>
              <a:rPr lang="cs-CZ" sz="2800" dirty="0" err="1" smtClean="0"/>
              <a:t>may</a:t>
            </a:r>
            <a:r>
              <a:rPr lang="cs-CZ" sz="2800" dirty="0" smtClean="0"/>
              <a:t> </a:t>
            </a:r>
            <a:r>
              <a:rPr lang="cs-CZ" sz="2800" dirty="0"/>
              <a:t>2014, </a:t>
            </a:r>
            <a:r>
              <a:rPr lang="cs-CZ" sz="2800" dirty="0" err="1" smtClean="0"/>
              <a:t>october</a:t>
            </a:r>
            <a:r>
              <a:rPr lang="cs-CZ" sz="2800" dirty="0" smtClean="0"/>
              <a:t> 2014)</a:t>
            </a:r>
            <a:endParaRPr lang="cs-CZ" sz="2800" dirty="0"/>
          </a:p>
          <a:p>
            <a:r>
              <a:rPr lang="cs-CZ" sz="2800" b="1" dirty="0" err="1" smtClean="0"/>
              <a:t>Goal</a:t>
            </a:r>
            <a:r>
              <a:rPr lang="cs-CZ" sz="2800" dirty="0" smtClean="0"/>
              <a:t>: </a:t>
            </a:r>
            <a:r>
              <a:rPr lang="cs-CZ" sz="2800" dirty="0" err="1" smtClean="0"/>
              <a:t>identify</a:t>
            </a:r>
            <a:r>
              <a:rPr lang="cs-CZ" sz="2800" dirty="0" smtClean="0"/>
              <a:t> </a:t>
            </a:r>
            <a:r>
              <a:rPr lang="cs-CZ" sz="2800" dirty="0" err="1" smtClean="0"/>
              <a:t>weak</a:t>
            </a:r>
            <a:r>
              <a:rPr lang="cs-CZ" sz="2800" dirty="0" smtClean="0"/>
              <a:t> and </a:t>
            </a:r>
            <a:r>
              <a:rPr lang="cs-CZ" sz="2800" dirty="0" err="1" smtClean="0"/>
              <a:t>strong</a:t>
            </a:r>
            <a:r>
              <a:rPr lang="cs-CZ" sz="2800" dirty="0" smtClean="0"/>
              <a:t> </a:t>
            </a:r>
            <a:r>
              <a:rPr lang="cs-CZ" sz="2800" dirty="0" err="1" smtClean="0"/>
              <a:t>points</a:t>
            </a:r>
            <a:r>
              <a:rPr lang="cs-CZ" sz="2800" dirty="0" smtClean="0"/>
              <a:t>, </a:t>
            </a:r>
            <a:r>
              <a:rPr lang="cs-CZ" sz="2800" dirty="0" err="1" smtClean="0"/>
              <a:t>needs</a:t>
            </a:r>
            <a:endParaRPr lang="cs-CZ" sz="2800" dirty="0"/>
          </a:p>
          <a:p>
            <a:pPr marL="457200" lvl="1" indent="0">
              <a:buNone/>
            </a:pPr>
            <a:r>
              <a:rPr lang="cs-CZ" dirty="0"/>
              <a:t>   : </a:t>
            </a:r>
            <a:r>
              <a:rPr lang="cs-CZ" dirty="0" err="1" smtClean="0"/>
              <a:t>educate</a:t>
            </a:r>
            <a:r>
              <a:rPr lang="cs-CZ" dirty="0" smtClean="0"/>
              <a:t>, </a:t>
            </a:r>
            <a:r>
              <a:rPr lang="cs-CZ" dirty="0" err="1" smtClean="0"/>
              <a:t>explain</a:t>
            </a:r>
            <a:r>
              <a:rPr lang="cs-CZ" dirty="0" smtClean="0"/>
              <a:t>, </a:t>
            </a:r>
            <a:r>
              <a:rPr lang="cs-CZ" dirty="0" err="1" smtClean="0"/>
              <a:t>train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   : </a:t>
            </a:r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selfconfidence</a:t>
            </a:r>
            <a:r>
              <a:rPr lang="cs-CZ" dirty="0" smtClean="0"/>
              <a:t>, </a:t>
            </a:r>
            <a:r>
              <a:rPr lang="cs-CZ" dirty="0" err="1" smtClean="0"/>
              <a:t>share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   :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   : 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53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70C0"/>
                </a:solidFill>
              </a:rPr>
              <a:t>Key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activities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project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000" dirty="0" err="1" smtClean="0"/>
              <a:t>Work</a:t>
            </a:r>
            <a:r>
              <a:rPr lang="cs-CZ" sz="3000" dirty="0" smtClean="0"/>
              <a:t> and </a:t>
            </a:r>
            <a:r>
              <a:rPr lang="cs-CZ" sz="3000" dirty="0" err="1" smtClean="0"/>
              <a:t>motivation</a:t>
            </a:r>
            <a:r>
              <a:rPr lang="cs-CZ" sz="3000" dirty="0" smtClean="0"/>
              <a:t> </a:t>
            </a:r>
            <a:r>
              <a:rPr lang="cs-CZ" sz="3000" dirty="0" err="1" smtClean="0"/>
              <a:t>diagnosis</a:t>
            </a:r>
            <a:r>
              <a:rPr lang="cs-CZ" sz="3000" dirty="0" smtClean="0"/>
              <a:t> on input and output</a:t>
            </a:r>
          </a:p>
          <a:p>
            <a:r>
              <a:rPr lang="cs-CZ" dirty="0" smtClean="0"/>
              <a:t>11 basic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courses</a:t>
            </a:r>
            <a:endParaRPr lang="cs-CZ" dirty="0" smtClean="0"/>
          </a:p>
          <a:p>
            <a:r>
              <a:rPr lang="cs-CZ" dirty="0" err="1" smtClean="0"/>
              <a:t>Experience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</a:t>
            </a:r>
            <a:r>
              <a:rPr lang="cs-CZ" sz="1700" dirty="0" smtClean="0"/>
              <a:t>– test </a:t>
            </a:r>
            <a:r>
              <a:rPr lang="cs-CZ" sz="1700" dirty="0" err="1" smtClean="0"/>
              <a:t>employment</a:t>
            </a:r>
            <a:r>
              <a:rPr lang="cs-CZ" sz="1700" dirty="0" smtClean="0"/>
              <a:t> interview </a:t>
            </a:r>
            <a:r>
              <a:rPr lang="cs-CZ" sz="1700" dirty="0" err="1" smtClean="0"/>
              <a:t>at</a:t>
            </a:r>
            <a:r>
              <a:rPr lang="cs-CZ" sz="1700" dirty="0" smtClean="0"/>
              <a:t> partner </a:t>
            </a:r>
            <a:r>
              <a:rPr lang="cs-CZ" sz="1700" dirty="0" err="1" smtClean="0"/>
              <a:t>organisations</a:t>
            </a:r>
            <a:endParaRPr lang="cs-CZ" sz="1700" dirty="0" smtClean="0"/>
          </a:p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</a:p>
          <a:p>
            <a:r>
              <a:rPr lang="cs-CZ" dirty="0" smtClean="0"/>
              <a:t>Job </a:t>
            </a:r>
            <a:r>
              <a:rPr lang="cs-CZ" dirty="0" err="1" smtClean="0"/>
              <a:t>experience</a:t>
            </a:r>
            <a:r>
              <a:rPr lang="cs-CZ" dirty="0" smtClean="0"/>
              <a:t>  – </a:t>
            </a:r>
            <a:r>
              <a:rPr lang="cs-CZ" dirty="0" err="1" smtClean="0"/>
              <a:t>training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posts</a:t>
            </a:r>
            <a:r>
              <a:rPr lang="cs-CZ" dirty="0" smtClean="0"/>
              <a:t> </a:t>
            </a:r>
          </a:p>
          <a:p>
            <a:r>
              <a:rPr lang="cs-CZ" dirty="0" smtClean="0"/>
              <a:t>Support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keeping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endParaRPr lang="cs-CZ" dirty="0" smtClean="0"/>
          </a:p>
          <a:p>
            <a:r>
              <a:rPr lang="cs-CZ" dirty="0" err="1" smtClean="0"/>
              <a:t>Counseling</a:t>
            </a:r>
            <a:r>
              <a:rPr lang="cs-CZ" dirty="0" smtClean="0"/>
              <a:t> </a:t>
            </a:r>
          </a:p>
          <a:p>
            <a:r>
              <a:rPr lang="cs-CZ" dirty="0" smtClean="0"/>
              <a:t>Job </a:t>
            </a:r>
            <a:r>
              <a:rPr lang="cs-CZ" dirty="0" err="1" smtClean="0"/>
              <a:t>opportunities</a:t>
            </a:r>
            <a:r>
              <a:rPr lang="cs-CZ" dirty="0" smtClean="0"/>
              <a:t> fair</a:t>
            </a:r>
            <a:endParaRPr lang="cs-CZ" dirty="0"/>
          </a:p>
        </p:txBody>
      </p:sp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44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err="1" smtClean="0">
                <a:solidFill>
                  <a:srgbClr val="0070C0"/>
                </a:solidFill>
              </a:rPr>
              <a:t>Number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of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participants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226235"/>
              </p:ext>
            </p:extLst>
          </p:nvPr>
        </p:nvGraphicFramePr>
        <p:xfrm>
          <a:off x="1403648" y="1484784"/>
          <a:ext cx="5832648" cy="316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797"/>
                <a:gridCol w="2455851"/>
              </a:tblGrid>
              <a:tr h="63367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participants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of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all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cycles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women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55</a:t>
                      </a:r>
                      <a:endParaRPr lang="cs-CZ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cs-CZ" b="1" u="sng" dirty="0" err="1" smtClean="0"/>
                        <a:t>Total</a:t>
                      </a:r>
                      <a:endParaRPr lang="cs-CZ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59</a:t>
                      </a:r>
                      <a:endParaRPr lang="cs-CZ" b="1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cs-CZ" b="0" u="none" dirty="0" err="1" smtClean="0"/>
                        <a:t>Possible</a:t>
                      </a:r>
                      <a:r>
                        <a:rPr lang="cs-CZ" b="0" u="none" dirty="0" smtClean="0"/>
                        <a:t> </a:t>
                      </a:r>
                      <a:r>
                        <a:rPr lang="cs-CZ" b="0" u="none" dirty="0" err="1" smtClean="0"/>
                        <a:t>leads</a:t>
                      </a:r>
                      <a:endParaRPr lang="cs-CZ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39</a:t>
                      </a:r>
                      <a:endParaRPr lang="cs-CZ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86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0070C0"/>
                </a:solidFill>
              </a:rPr>
              <a:t>Most </a:t>
            </a:r>
            <a:r>
              <a:rPr lang="cs-CZ" b="1" dirty="0" err="1" smtClean="0">
                <a:solidFill>
                  <a:srgbClr val="0070C0"/>
                </a:solidFill>
              </a:rPr>
              <a:t>common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disease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510933"/>
              </p:ext>
            </p:extLst>
          </p:nvPr>
        </p:nvGraphicFramePr>
        <p:xfrm>
          <a:off x="457200" y="1600200"/>
          <a:ext cx="7043758" cy="29718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2928958"/>
              </a:tblGrid>
              <a:tr h="54291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Disease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Share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Breasts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cancer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54 %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Ovary </a:t>
                      </a:r>
                      <a:r>
                        <a:rPr lang="cs-CZ" dirty="0" err="1" smtClean="0"/>
                        <a:t>cancer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Lymfoms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13,5 %</a:t>
                      </a:r>
                      <a:endParaRPr lang="cs-CZ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intestine and rectum cancer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5 %</a:t>
                      </a: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i="1" dirty="0" err="1" smtClean="0"/>
                        <a:t>Other</a:t>
                      </a:r>
                      <a:r>
                        <a:rPr lang="cs-CZ" i="1" dirty="0" smtClean="0"/>
                        <a:t> 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12,5 %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64" y="63177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63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>
                <a:solidFill>
                  <a:srgbClr val="0070C0"/>
                </a:solidFill>
              </a:rPr>
              <a:t>age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participants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08462"/>
              </p:ext>
            </p:extLst>
          </p:nvPr>
        </p:nvGraphicFramePr>
        <p:xfrm>
          <a:off x="1571604" y="1643050"/>
          <a:ext cx="4114800" cy="22145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85974"/>
                <a:gridCol w="1928826"/>
              </a:tblGrid>
              <a:tr h="65659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age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share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57854">
                <a:tc>
                  <a:txBody>
                    <a:bodyPr/>
                    <a:lstStyle/>
                    <a:p>
                      <a:r>
                        <a:rPr lang="cs-CZ" dirty="0" smtClean="0"/>
                        <a:t>18 – 40 </a:t>
                      </a:r>
                      <a:r>
                        <a:rPr lang="cs-CZ" dirty="0" err="1" smtClean="0"/>
                        <a:t>years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old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41 – 54 </a:t>
                      </a:r>
                      <a:r>
                        <a:rPr lang="cs-CZ" dirty="0" err="1" smtClean="0"/>
                        <a:t>years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old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49 %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55 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0070C0"/>
                </a:solidFill>
              </a:rPr>
              <a:t>Highest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education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87619"/>
              </p:ext>
            </p:extLst>
          </p:nvPr>
        </p:nvGraphicFramePr>
        <p:xfrm>
          <a:off x="857224" y="1571612"/>
          <a:ext cx="5686436" cy="30003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14668"/>
                <a:gridCol w="2571768"/>
              </a:tblGrid>
              <a:tr h="500066">
                <a:tc>
                  <a:txBody>
                    <a:bodyPr/>
                    <a:lstStyle/>
                    <a:p>
                      <a:r>
                        <a:rPr lang="cs-CZ" baseline="0" dirty="0" err="1" smtClean="0"/>
                        <a:t>education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share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basic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Vocational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training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High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school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53 %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baseline="0" dirty="0" err="1" smtClean="0"/>
                        <a:t>higher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professional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University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32 %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88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err="1" smtClean="0">
                <a:solidFill>
                  <a:srgbClr val="0070C0"/>
                </a:solidFill>
              </a:rPr>
              <a:t>degree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disability pension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666401"/>
              </p:ext>
            </p:extLst>
          </p:nvPr>
        </p:nvGraphicFramePr>
        <p:xfrm>
          <a:off x="1000100" y="1571612"/>
          <a:ext cx="5900750" cy="25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858"/>
                <a:gridCol w="2428892"/>
              </a:tblGrid>
              <a:tr h="5000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degree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Share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486416">
                <a:tc>
                  <a:txBody>
                    <a:bodyPr/>
                    <a:lstStyle/>
                    <a:p>
                      <a:r>
                        <a:rPr lang="cs-CZ" dirty="0" smtClean="0"/>
                        <a:t>1st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degree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24 %</a:t>
                      </a:r>
                      <a:endParaRPr lang="cs-CZ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cs-CZ" dirty="0" smtClean="0"/>
                        <a:t>2nd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degree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3rd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degree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52 %</a:t>
                      </a:r>
                      <a:endParaRPr lang="cs-CZ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In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process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Lenovo2\Dropbox\Amelie_projekt_obsah\Publicita\Loga\logaBarv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165304"/>
            <a:ext cx="6656832" cy="5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560</Words>
  <Application>Microsoft Macintosh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Motiv systému Office</vt:lpstr>
      <vt:lpstr>Project „return to work after oncological disease“</vt:lpstr>
      <vt:lpstr>reasons for execution of project</vt:lpstr>
      <vt:lpstr>Targets and flow of project</vt:lpstr>
      <vt:lpstr>Key activities of project</vt:lpstr>
      <vt:lpstr>Number of participants</vt:lpstr>
      <vt:lpstr>Most common disease</vt:lpstr>
      <vt:lpstr>age of participants</vt:lpstr>
      <vt:lpstr>Highest education</vt:lpstr>
      <vt:lpstr>degree of disability pension</vt:lpstr>
      <vt:lpstr>Project yield </vt:lpstr>
      <vt:lpstr>Project yield  II.</vt:lpstr>
      <vt:lpstr>succes in finding job</vt:lpstr>
      <vt:lpstr>types of jobs found</vt:lpstr>
      <vt:lpstr>Jobs in regions</vt:lpstr>
      <vt:lpstr>Type of job</vt:lpstr>
      <vt:lpstr>participant of project – Mrs O.F.</vt:lpstr>
      <vt:lpstr>Participant – mr. M.H.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Lenovo2</dc:creator>
  <cp:lastModifiedBy>Michaela</cp:lastModifiedBy>
  <cp:revision>32</cp:revision>
  <dcterms:created xsi:type="dcterms:W3CDTF">2013-07-11T08:45:13Z</dcterms:created>
  <dcterms:modified xsi:type="dcterms:W3CDTF">2015-08-19T11:07:51Z</dcterms:modified>
</cp:coreProperties>
</file>